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5"/>
  </p:notesMasterIdLst>
  <p:handoutMasterIdLst>
    <p:handoutMasterId r:id="rId46"/>
  </p:handoutMasterIdLst>
  <p:sldIdLst>
    <p:sldId id="300" r:id="rId2"/>
    <p:sldId id="743" r:id="rId3"/>
    <p:sldId id="683" r:id="rId4"/>
    <p:sldId id="684" r:id="rId5"/>
    <p:sldId id="628" r:id="rId6"/>
    <p:sldId id="645" r:id="rId7"/>
    <p:sldId id="720" r:id="rId8"/>
    <p:sldId id="729" r:id="rId9"/>
    <p:sldId id="694" r:id="rId10"/>
    <p:sldId id="693" r:id="rId11"/>
    <p:sldId id="696" r:id="rId12"/>
    <p:sldId id="697" r:id="rId13"/>
    <p:sldId id="707" r:id="rId14"/>
    <p:sldId id="643" r:id="rId15"/>
    <p:sldId id="698" r:id="rId16"/>
    <p:sldId id="708" r:id="rId17"/>
    <p:sldId id="691" r:id="rId18"/>
    <p:sldId id="699" r:id="rId19"/>
    <p:sldId id="700" r:id="rId20"/>
    <p:sldId id="701" r:id="rId21"/>
    <p:sldId id="702" r:id="rId22"/>
    <p:sldId id="704" r:id="rId23"/>
    <p:sldId id="705" r:id="rId24"/>
    <p:sldId id="706" r:id="rId25"/>
    <p:sldId id="730" r:id="rId26"/>
    <p:sldId id="731" r:id="rId27"/>
    <p:sldId id="734" r:id="rId28"/>
    <p:sldId id="735" r:id="rId29"/>
    <p:sldId id="736" r:id="rId30"/>
    <p:sldId id="738" r:id="rId31"/>
    <p:sldId id="737" r:id="rId32"/>
    <p:sldId id="739" r:id="rId33"/>
    <p:sldId id="732" r:id="rId34"/>
    <p:sldId id="741" r:id="rId35"/>
    <p:sldId id="740" r:id="rId36"/>
    <p:sldId id="742" r:id="rId37"/>
    <p:sldId id="727" r:id="rId38"/>
    <p:sldId id="672" r:id="rId39"/>
    <p:sldId id="674" r:id="rId40"/>
    <p:sldId id="675" r:id="rId41"/>
    <p:sldId id="677" r:id="rId42"/>
    <p:sldId id="744" r:id="rId43"/>
    <p:sldId id="725" r:id="rId44"/>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78"/>
    <p:restoredTop sz="87619" autoAdjust="0"/>
  </p:normalViewPr>
  <p:slideViewPr>
    <p:cSldViewPr>
      <p:cViewPr varScale="1">
        <p:scale>
          <a:sx n="133" d="100"/>
          <a:sy n="133" d="100"/>
        </p:scale>
        <p:origin x="256"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4676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readable</a:t>
            </a:r>
          </a:p>
          <a:p>
            <a:r>
              <a:rPr lang="en-US" dirty="0"/>
              <a:t>Better error trapping</a:t>
            </a:r>
          </a:p>
          <a:p>
            <a:r>
              <a:rPr lang="en-US" dirty="0"/>
              <a:t>Easily allows new options to be added, without breaking backward compatibility</a:t>
            </a:r>
          </a:p>
          <a:p>
            <a:r>
              <a:rPr lang="en-US" dirty="0"/>
              <a:t>Most blocks support OPEN/CLOSE</a:t>
            </a:r>
          </a:p>
          <a:p>
            <a:endParaRPr lang="en-US" dirty="0"/>
          </a:p>
        </p:txBody>
      </p:sp>
    </p:spTree>
    <p:extLst>
      <p:ext uri="{BB962C8B-B14F-4D97-AF65-F5344CB8AC3E}">
        <p14:creationId xmlns:p14="http://schemas.microsoft.com/office/powerpoint/2010/main" val="1176997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1399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1399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MODFLOW 6 Input / Output</a:t>
            </a:r>
          </a:p>
        </p:txBody>
      </p:sp>
      <p:sp>
        <p:nvSpPr>
          <p:cNvPr id="3" name="Subtitle 2">
            <a:extLst>
              <a:ext uri="{FF2B5EF4-FFF2-40B4-BE49-F238E27FC236}">
                <a16:creationId xmlns:a16="http://schemas.microsoft.com/office/drawing/2014/main" id="{3FE44983-A9D3-814F-89EE-727AE237D308}"/>
              </a:ext>
            </a:extLst>
          </p:cNvPr>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07D8C7-CC87-B842-9065-1B820A4BAAF8}"/>
              </a:ext>
            </a:extLst>
          </p:cNvPr>
          <p:cNvPicPr>
            <a:picLocks noChangeAspect="1"/>
          </p:cNvPicPr>
          <p:nvPr/>
        </p:nvPicPr>
        <p:blipFill>
          <a:blip r:embed="rId2"/>
          <a:stretch>
            <a:fillRect/>
          </a:stretch>
        </p:blipFill>
        <p:spPr>
          <a:xfrm>
            <a:off x="377283" y="993775"/>
            <a:ext cx="4485651" cy="4870450"/>
          </a:xfrm>
          <a:prstGeom prst="rect">
            <a:avLst/>
          </a:prstGeom>
        </p:spPr>
      </p:pic>
      <p:sp>
        <p:nvSpPr>
          <p:cNvPr id="2" name="Title 1"/>
          <p:cNvSpPr>
            <a:spLocks noGrp="1"/>
          </p:cNvSpPr>
          <p:nvPr>
            <p:ph type="title"/>
          </p:nvPr>
        </p:nvSpPr>
        <p:spPr/>
        <p:txBody>
          <a:bodyPr/>
          <a:lstStyle/>
          <a:p>
            <a:r>
              <a:rPr lang="en-US" dirty="0"/>
              <a:t>DIS Input File</a:t>
            </a:r>
          </a:p>
        </p:txBody>
      </p:sp>
      <p:sp>
        <p:nvSpPr>
          <p:cNvPr id="5" name="Rectangle 4"/>
          <p:cNvSpPr/>
          <p:nvPr/>
        </p:nvSpPr>
        <p:spPr bwMode="auto">
          <a:xfrm>
            <a:off x="457200" y="2895600"/>
            <a:ext cx="1371600" cy="8382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Rectangle 5"/>
          <p:cNvSpPr/>
          <p:nvPr/>
        </p:nvSpPr>
        <p:spPr bwMode="auto">
          <a:xfrm>
            <a:off x="533400" y="4038600"/>
            <a:ext cx="2895600" cy="12954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7" name="Picture 6"/>
          <p:cNvPicPr>
            <a:picLocks noChangeAspect="1"/>
          </p:cNvPicPr>
          <p:nvPr/>
        </p:nvPicPr>
        <p:blipFill>
          <a:blip r:embed="rId3"/>
          <a:stretch>
            <a:fillRect/>
          </a:stretch>
        </p:blipFill>
        <p:spPr>
          <a:xfrm>
            <a:off x="5029200" y="1447800"/>
            <a:ext cx="3456127" cy="4258277"/>
          </a:xfrm>
          <a:prstGeom prst="rect">
            <a:avLst/>
          </a:prstGeom>
        </p:spPr>
      </p:pic>
    </p:spTree>
    <p:extLst>
      <p:ext uri="{BB962C8B-B14F-4D97-AF65-F5344CB8AC3E}">
        <p14:creationId xmlns:p14="http://schemas.microsoft.com/office/powerpoint/2010/main" val="4208089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F0BA44-D552-EF42-A6FF-AD68F0E86CE6}"/>
              </a:ext>
            </a:extLst>
          </p:cNvPr>
          <p:cNvPicPr>
            <a:picLocks noChangeAspect="1"/>
          </p:cNvPicPr>
          <p:nvPr/>
        </p:nvPicPr>
        <p:blipFill>
          <a:blip r:embed="rId2"/>
          <a:stretch>
            <a:fillRect/>
          </a:stretch>
        </p:blipFill>
        <p:spPr>
          <a:xfrm>
            <a:off x="377283" y="993775"/>
            <a:ext cx="4485651" cy="4870450"/>
          </a:xfrm>
          <a:prstGeom prst="rect">
            <a:avLst/>
          </a:prstGeom>
        </p:spPr>
      </p:pic>
      <p:sp>
        <p:nvSpPr>
          <p:cNvPr id="2" name="Title 1"/>
          <p:cNvSpPr>
            <a:spLocks noGrp="1"/>
          </p:cNvSpPr>
          <p:nvPr>
            <p:ph type="title"/>
          </p:nvPr>
        </p:nvSpPr>
        <p:spPr/>
        <p:txBody>
          <a:bodyPr/>
          <a:lstStyle/>
          <a:p>
            <a:r>
              <a:rPr lang="en-US" dirty="0"/>
              <a:t>DIS Input File</a:t>
            </a:r>
          </a:p>
        </p:txBody>
      </p:sp>
      <p:pic>
        <p:nvPicPr>
          <p:cNvPr id="4" name="Picture 3"/>
          <p:cNvPicPr>
            <a:picLocks noChangeAspect="1"/>
          </p:cNvPicPr>
          <p:nvPr/>
        </p:nvPicPr>
        <p:blipFill>
          <a:blip r:embed="rId3"/>
          <a:stretch>
            <a:fillRect/>
          </a:stretch>
        </p:blipFill>
        <p:spPr>
          <a:xfrm>
            <a:off x="4968471" y="2062215"/>
            <a:ext cx="4023129" cy="2509785"/>
          </a:xfrm>
          <a:prstGeom prst="rect">
            <a:avLst/>
          </a:prstGeom>
        </p:spPr>
      </p:pic>
      <p:sp>
        <p:nvSpPr>
          <p:cNvPr id="5" name="Rectangle 4"/>
          <p:cNvSpPr/>
          <p:nvPr/>
        </p:nvSpPr>
        <p:spPr bwMode="auto">
          <a:xfrm>
            <a:off x="533400" y="5257800"/>
            <a:ext cx="3436620" cy="3810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930798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 Input File</a:t>
            </a:r>
          </a:p>
        </p:txBody>
      </p:sp>
      <p:pic>
        <p:nvPicPr>
          <p:cNvPr id="3" name="Picture 2"/>
          <p:cNvPicPr>
            <a:picLocks noChangeAspect="1"/>
          </p:cNvPicPr>
          <p:nvPr/>
        </p:nvPicPr>
        <p:blipFill>
          <a:blip r:embed="rId2"/>
          <a:stretch>
            <a:fillRect/>
          </a:stretch>
        </p:blipFill>
        <p:spPr>
          <a:xfrm>
            <a:off x="457200" y="1143000"/>
            <a:ext cx="3915075" cy="4684105"/>
          </a:xfrm>
          <a:prstGeom prst="rect">
            <a:avLst/>
          </a:prstGeom>
        </p:spPr>
      </p:pic>
      <p:pic>
        <p:nvPicPr>
          <p:cNvPr id="4" name="Picture 3"/>
          <p:cNvPicPr>
            <a:picLocks noChangeAspect="1"/>
          </p:cNvPicPr>
          <p:nvPr/>
        </p:nvPicPr>
        <p:blipFill>
          <a:blip r:embed="rId3"/>
          <a:stretch>
            <a:fillRect/>
          </a:stretch>
        </p:blipFill>
        <p:spPr>
          <a:xfrm>
            <a:off x="4572000" y="2133600"/>
            <a:ext cx="4265744" cy="2889165"/>
          </a:xfrm>
          <a:prstGeom prst="rect">
            <a:avLst/>
          </a:prstGeom>
        </p:spPr>
      </p:pic>
      <p:sp>
        <p:nvSpPr>
          <p:cNvPr id="5" name="TextBox 4"/>
          <p:cNvSpPr txBox="1"/>
          <p:nvPr/>
        </p:nvSpPr>
        <p:spPr>
          <a:xfrm>
            <a:off x="5189699" y="1686580"/>
            <a:ext cx="2658901" cy="523220"/>
          </a:xfrm>
          <a:prstGeom prst="rect">
            <a:avLst/>
          </a:prstGeom>
          <a:noFill/>
        </p:spPr>
        <p:txBody>
          <a:bodyPr wrap="none" rtlCol="0">
            <a:spAutoFit/>
          </a:bodyPr>
          <a:lstStyle/>
          <a:p>
            <a:r>
              <a:rPr lang="en-US" sz="2800" dirty="0">
                <a:solidFill>
                  <a:srgbClr val="FFFFFF"/>
                </a:solidFill>
              </a:rPr>
              <a:t>Binary Grid File</a:t>
            </a:r>
          </a:p>
        </p:txBody>
      </p:sp>
      <p:sp>
        <p:nvSpPr>
          <p:cNvPr id="6" name="Rectangle 5"/>
          <p:cNvSpPr/>
          <p:nvPr/>
        </p:nvSpPr>
        <p:spPr bwMode="auto">
          <a:xfrm>
            <a:off x="685800" y="1981200"/>
            <a:ext cx="1524000" cy="6858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748985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Conditions</a:t>
            </a:r>
          </a:p>
        </p:txBody>
      </p:sp>
      <p:sp>
        <p:nvSpPr>
          <p:cNvPr id="5" name="Content Placeholder 4"/>
          <p:cNvSpPr>
            <a:spLocks noGrp="1"/>
          </p:cNvSpPr>
          <p:nvPr>
            <p:ph idx="1"/>
          </p:nvPr>
        </p:nvSpPr>
        <p:spPr/>
        <p:txBody>
          <a:bodyPr/>
          <a:lstStyle/>
          <a:p>
            <a:r>
              <a:rPr lang="en-US" dirty="0"/>
              <a:t>Specify starting heads</a:t>
            </a:r>
          </a:p>
          <a:p>
            <a:r>
              <a:rPr lang="en-US" dirty="0"/>
              <a:t>A head value below cell bottom elevation will start the cell as dry</a:t>
            </a:r>
          </a:p>
          <a:p>
            <a:r>
              <a:rPr lang="en-US" dirty="0"/>
              <a:t>Always required, even for steady-state simulations</a:t>
            </a:r>
          </a:p>
        </p:txBody>
      </p:sp>
      <p:pic>
        <p:nvPicPr>
          <p:cNvPr id="3" name="Picture 2"/>
          <p:cNvPicPr>
            <a:picLocks noChangeAspect="1"/>
          </p:cNvPicPr>
          <p:nvPr/>
        </p:nvPicPr>
        <p:blipFill>
          <a:blip r:embed="rId2"/>
          <a:stretch>
            <a:fillRect/>
          </a:stretch>
        </p:blipFill>
        <p:spPr>
          <a:xfrm>
            <a:off x="1676400" y="4343400"/>
            <a:ext cx="1992932" cy="1003635"/>
          </a:xfrm>
          <a:prstGeom prst="rect">
            <a:avLst/>
          </a:prstGeom>
        </p:spPr>
      </p:pic>
      <p:pic>
        <p:nvPicPr>
          <p:cNvPr id="4" name="Picture 3"/>
          <p:cNvPicPr>
            <a:picLocks noChangeAspect="1"/>
          </p:cNvPicPr>
          <p:nvPr/>
        </p:nvPicPr>
        <p:blipFill>
          <a:blip r:embed="rId3"/>
          <a:stretch>
            <a:fillRect/>
          </a:stretch>
        </p:blipFill>
        <p:spPr>
          <a:xfrm>
            <a:off x="4114800" y="3886200"/>
            <a:ext cx="2940577" cy="2142545"/>
          </a:xfrm>
          <a:prstGeom prst="rect">
            <a:avLst/>
          </a:prstGeom>
        </p:spPr>
      </p:pic>
    </p:spTree>
    <p:extLst>
      <p:ext uri="{BB962C8B-B14F-4D97-AF65-F5344CB8AC3E}">
        <p14:creationId xmlns:p14="http://schemas.microsoft.com/office/powerpoint/2010/main" val="4131910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700"/>
            <a:ext cx="8226425" cy="738664"/>
          </a:xfrm>
        </p:spPr>
        <p:txBody>
          <a:bodyPr/>
          <a:lstStyle/>
          <a:p>
            <a:r>
              <a:rPr lang="en-US" dirty="0"/>
              <a:t>Node Property Flow (NPF) Package</a:t>
            </a:r>
          </a:p>
        </p:txBody>
      </p:sp>
      <p:sp>
        <p:nvSpPr>
          <p:cNvPr id="3" name="Content Placeholder 2"/>
          <p:cNvSpPr>
            <a:spLocks noGrp="1"/>
          </p:cNvSpPr>
          <p:nvPr>
            <p:ph idx="1"/>
          </p:nvPr>
        </p:nvSpPr>
        <p:spPr>
          <a:xfrm>
            <a:off x="457200" y="1295400"/>
            <a:ext cx="8229600" cy="4337084"/>
          </a:xfrm>
        </p:spPr>
        <p:txBody>
          <a:bodyPr/>
          <a:lstStyle/>
          <a:p>
            <a:r>
              <a:rPr lang="en-US" sz="2400" dirty="0"/>
              <a:t>Calculates conductance between cells</a:t>
            </a:r>
          </a:p>
          <a:p>
            <a:r>
              <a:rPr lang="en-US" sz="2400" dirty="0"/>
              <a:t>Manages cell wetting and drying</a:t>
            </a:r>
          </a:p>
          <a:p>
            <a:r>
              <a:rPr lang="en-US" sz="2400" dirty="0"/>
              <a:t>Can invoke an optional XT3D formulation</a:t>
            </a:r>
          </a:p>
        </p:txBody>
      </p:sp>
      <p:pic>
        <p:nvPicPr>
          <p:cNvPr id="4" name="Picture 3"/>
          <p:cNvPicPr>
            <a:picLocks noChangeAspect="1"/>
          </p:cNvPicPr>
          <p:nvPr/>
        </p:nvPicPr>
        <p:blipFill>
          <a:blip r:embed="rId2"/>
          <a:stretch>
            <a:fillRect/>
          </a:stretch>
        </p:blipFill>
        <p:spPr>
          <a:xfrm>
            <a:off x="2286000" y="2971800"/>
            <a:ext cx="4692318" cy="2727525"/>
          </a:xfrm>
          <a:prstGeom prst="rect">
            <a:avLst/>
          </a:prstGeom>
        </p:spPr>
      </p:pic>
      <p:pic>
        <p:nvPicPr>
          <p:cNvPr id="5" name="Picture 4"/>
          <p:cNvPicPr>
            <a:picLocks noChangeAspect="1"/>
          </p:cNvPicPr>
          <p:nvPr/>
        </p:nvPicPr>
        <p:blipFill>
          <a:blip r:embed="rId3"/>
          <a:stretch>
            <a:fillRect/>
          </a:stretch>
        </p:blipFill>
        <p:spPr>
          <a:xfrm>
            <a:off x="3200400" y="5867400"/>
            <a:ext cx="3106966" cy="867426"/>
          </a:xfrm>
          <a:prstGeom prst="rect">
            <a:avLst/>
          </a:prstGeom>
        </p:spPr>
      </p:pic>
    </p:spTree>
    <p:extLst>
      <p:ext uri="{BB962C8B-B14F-4D97-AF65-F5344CB8AC3E}">
        <p14:creationId xmlns:p14="http://schemas.microsoft.com/office/powerpoint/2010/main" val="1855522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Tree>
    <p:extLst>
      <p:ext uri="{BB962C8B-B14F-4D97-AF65-F5344CB8AC3E}">
        <p14:creationId xmlns:p14="http://schemas.microsoft.com/office/powerpoint/2010/main" val="1927591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
        <p:nvSpPr>
          <p:cNvPr id="5" name="Rectangle 4"/>
          <p:cNvSpPr/>
          <p:nvPr/>
        </p:nvSpPr>
        <p:spPr bwMode="auto">
          <a:xfrm>
            <a:off x="762000" y="3276600"/>
            <a:ext cx="2209800" cy="3048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TextBox 6"/>
          <p:cNvSpPr txBox="1"/>
          <p:nvPr/>
        </p:nvSpPr>
        <p:spPr>
          <a:xfrm>
            <a:off x="5334000" y="2093655"/>
            <a:ext cx="3200400" cy="2554545"/>
          </a:xfrm>
          <a:prstGeom prst="rect">
            <a:avLst/>
          </a:prstGeom>
          <a:noFill/>
        </p:spPr>
        <p:txBody>
          <a:bodyPr wrap="square" rtlCol="0">
            <a:spAutoFit/>
          </a:bodyPr>
          <a:lstStyle/>
          <a:p>
            <a:r>
              <a:rPr lang="en-US" sz="2000" dirty="0">
                <a:solidFill>
                  <a:srgbClr val="FFFFFF"/>
                </a:solidFill>
              </a:rPr>
              <a:t>ICELLTYPE=0: cell is treated as confined for conductance calculations</a:t>
            </a:r>
          </a:p>
          <a:p>
            <a:endParaRPr lang="en-US" sz="2000" dirty="0">
              <a:solidFill>
                <a:srgbClr val="FFFFFF"/>
              </a:solidFill>
            </a:endParaRPr>
          </a:p>
          <a:p>
            <a:r>
              <a:rPr lang="en-US" sz="2000" dirty="0">
                <a:solidFill>
                  <a:srgbClr val="FFFFFF"/>
                </a:solidFill>
              </a:rPr>
              <a:t>ICELLTYPE=1: cell converts between confined and unconfined depending on head</a:t>
            </a:r>
          </a:p>
        </p:txBody>
      </p:sp>
    </p:spTree>
    <p:extLst>
      <p:ext uri="{BB962C8B-B14F-4D97-AF65-F5344CB8AC3E}">
        <p14:creationId xmlns:p14="http://schemas.microsoft.com/office/powerpoint/2010/main" val="577279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ellipsoid.png"/>
          <p:cNvPicPr>
            <a:picLocks noChangeAspect="1"/>
          </p:cNvPicPr>
          <p:nvPr/>
        </p:nvPicPr>
        <p:blipFill rotWithShape="1">
          <a:blip r:embed="rId2" cstate="print">
            <a:extLst>
              <a:ext uri="{28A0092B-C50C-407E-A947-70E740481C1C}">
                <a14:useLocalDpi xmlns:a14="http://schemas.microsoft.com/office/drawing/2010/main"/>
              </a:ext>
            </a:extLst>
          </a:blip>
          <a:srcRect l="2477" t="22523" r="18704" b="26298"/>
          <a:stretch/>
        </p:blipFill>
        <p:spPr>
          <a:xfrm>
            <a:off x="4004732" y="4507468"/>
            <a:ext cx="4922621" cy="1901151"/>
          </a:xfrm>
          <a:prstGeom prst="rect">
            <a:avLst/>
          </a:prstGeom>
        </p:spPr>
      </p:pic>
      <p:pic>
        <p:nvPicPr>
          <p:cNvPr id="6" name="Picture 5"/>
          <p:cNvPicPr>
            <a:picLocks noChangeAspect="1"/>
          </p:cNvPicPr>
          <p:nvPr/>
        </p:nvPicPr>
        <p:blipFill>
          <a:blip r:embed="rId3"/>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
        <p:nvSpPr>
          <p:cNvPr id="7" name="Rectangle 6"/>
          <p:cNvSpPr/>
          <p:nvPr/>
        </p:nvSpPr>
        <p:spPr bwMode="auto">
          <a:xfrm>
            <a:off x="762000" y="3581400"/>
            <a:ext cx="1905000" cy="8382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8" name="Picture 7"/>
          <p:cNvPicPr>
            <a:picLocks noChangeAspect="1"/>
          </p:cNvPicPr>
          <p:nvPr/>
        </p:nvPicPr>
        <p:blipFill>
          <a:blip r:embed="rId4"/>
          <a:stretch>
            <a:fillRect/>
          </a:stretch>
        </p:blipFill>
        <p:spPr>
          <a:xfrm>
            <a:off x="5257800" y="1524000"/>
            <a:ext cx="3501251" cy="2365710"/>
          </a:xfrm>
          <a:prstGeom prst="rect">
            <a:avLst/>
          </a:prstGeom>
        </p:spPr>
      </p:pic>
      <p:sp>
        <p:nvSpPr>
          <p:cNvPr id="14" name="TextBox 13"/>
          <p:cNvSpPr txBox="1"/>
          <p:nvPr/>
        </p:nvSpPr>
        <p:spPr>
          <a:xfrm>
            <a:off x="8271932" y="5117068"/>
            <a:ext cx="338629" cy="369332"/>
          </a:xfrm>
          <a:prstGeom prst="rect">
            <a:avLst/>
          </a:prstGeom>
          <a:noFill/>
        </p:spPr>
        <p:txBody>
          <a:bodyPr wrap="none" rtlCol="0">
            <a:spAutoFit/>
          </a:bodyPr>
          <a:lstStyle/>
          <a:p>
            <a:r>
              <a:rPr lang="en-US" sz="1800" dirty="0">
                <a:solidFill>
                  <a:srgbClr val="FFFFFF"/>
                </a:solidFill>
              </a:rPr>
              <a:t>K</a:t>
            </a:r>
          </a:p>
        </p:txBody>
      </p:sp>
      <p:sp>
        <p:nvSpPr>
          <p:cNvPr id="15" name="TextBox 14"/>
          <p:cNvSpPr txBox="1"/>
          <p:nvPr/>
        </p:nvSpPr>
        <p:spPr>
          <a:xfrm>
            <a:off x="7676547" y="5966936"/>
            <a:ext cx="595385" cy="369332"/>
          </a:xfrm>
          <a:prstGeom prst="rect">
            <a:avLst/>
          </a:prstGeom>
          <a:noFill/>
        </p:spPr>
        <p:txBody>
          <a:bodyPr wrap="none" rtlCol="0">
            <a:spAutoFit/>
          </a:bodyPr>
          <a:lstStyle/>
          <a:p>
            <a:r>
              <a:rPr lang="en-US" sz="1800" dirty="0">
                <a:solidFill>
                  <a:srgbClr val="FFFFFF"/>
                </a:solidFill>
              </a:rPr>
              <a:t>K22</a:t>
            </a:r>
          </a:p>
        </p:txBody>
      </p:sp>
      <p:sp>
        <p:nvSpPr>
          <p:cNvPr id="16" name="TextBox 15"/>
          <p:cNvSpPr txBox="1"/>
          <p:nvPr/>
        </p:nvSpPr>
        <p:spPr>
          <a:xfrm>
            <a:off x="6533547" y="6260068"/>
            <a:ext cx="595385" cy="369332"/>
          </a:xfrm>
          <a:prstGeom prst="rect">
            <a:avLst/>
          </a:prstGeom>
          <a:noFill/>
        </p:spPr>
        <p:txBody>
          <a:bodyPr wrap="none" rtlCol="0">
            <a:spAutoFit/>
          </a:bodyPr>
          <a:lstStyle/>
          <a:p>
            <a:r>
              <a:rPr lang="en-US" sz="1800" dirty="0">
                <a:solidFill>
                  <a:srgbClr val="FFFFFF"/>
                </a:solidFill>
              </a:rPr>
              <a:t>K33</a:t>
            </a:r>
          </a:p>
        </p:txBody>
      </p:sp>
    </p:spTree>
    <p:extLst>
      <p:ext uri="{BB962C8B-B14F-4D97-AF65-F5344CB8AC3E}">
        <p14:creationId xmlns:p14="http://schemas.microsoft.com/office/powerpoint/2010/main" val="2484146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gle123.png"/>
          <p:cNvPicPr>
            <a:picLocks noChangeAspect="1"/>
          </p:cNvPicPr>
          <p:nvPr/>
        </p:nvPicPr>
        <p:blipFill rotWithShape="1">
          <a:blip r:embed="rId2" cstate="print">
            <a:extLst>
              <a:ext uri="{28A0092B-C50C-407E-A947-70E740481C1C}">
                <a14:useLocalDpi xmlns:a14="http://schemas.microsoft.com/office/drawing/2010/main"/>
              </a:ext>
            </a:extLst>
          </a:blip>
          <a:srcRect r="16751"/>
          <a:stretch/>
        </p:blipFill>
        <p:spPr>
          <a:xfrm>
            <a:off x="4114800" y="1295400"/>
            <a:ext cx="4726641" cy="3376986"/>
          </a:xfrm>
          <a:prstGeom prst="rect">
            <a:avLst/>
          </a:prstGeom>
        </p:spPr>
      </p:pic>
      <p:pic>
        <p:nvPicPr>
          <p:cNvPr id="6" name="Picture 5"/>
          <p:cNvPicPr>
            <a:picLocks noChangeAspect="1"/>
          </p:cNvPicPr>
          <p:nvPr/>
        </p:nvPicPr>
        <p:blipFill>
          <a:blip r:embed="rId3"/>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
        <p:nvSpPr>
          <p:cNvPr id="7" name="Rectangle 6"/>
          <p:cNvSpPr/>
          <p:nvPr/>
        </p:nvSpPr>
        <p:spPr bwMode="auto">
          <a:xfrm>
            <a:off x="762000" y="4419600"/>
            <a:ext cx="2133600" cy="8382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 name="TextBox 1"/>
          <p:cNvSpPr txBox="1"/>
          <p:nvPr/>
        </p:nvSpPr>
        <p:spPr>
          <a:xfrm>
            <a:off x="5486400" y="584537"/>
            <a:ext cx="3200400" cy="1015663"/>
          </a:xfrm>
          <a:prstGeom prst="rect">
            <a:avLst/>
          </a:prstGeom>
          <a:noFill/>
        </p:spPr>
        <p:txBody>
          <a:bodyPr wrap="square" rtlCol="0">
            <a:spAutoFit/>
          </a:bodyPr>
          <a:lstStyle/>
          <a:p>
            <a:r>
              <a:rPr lang="en-US" sz="2000" dirty="0">
                <a:solidFill>
                  <a:srgbClr val="FFFFFF"/>
                </a:solidFill>
              </a:rPr>
              <a:t>Conductivity ellipsoid (for any cell) can be rotated around its three axes</a:t>
            </a:r>
          </a:p>
        </p:txBody>
      </p:sp>
      <p:pic>
        <p:nvPicPr>
          <p:cNvPr id="8" name="Picture 7"/>
          <p:cNvPicPr>
            <a:picLocks noChangeAspect="1"/>
          </p:cNvPicPr>
          <p:nvPr/>
        </p:nvPicPr>
        <p:blipFill>
          <a:blip r:embed="rId4"/>
          <a:stretch>
            <a:fillRect/>
          </a:stretch>
        </p:blipFill>
        <p:spPr>
          <a:xfrm>
            <a:off x="5562600" y="4648200"/>
            <a:ext cx="2808282" cy="2032153"/>
          </a:xfrm>
          <a:prstGeom prst="rect">
            <a:avLst/>
          </a:prstGeom>
        </p:spPr>
      </p:pic>
    </p:spTree>
    <p:extLst>
      <p:ext uri="{BB962C8B-B14F-4D97-AF65-F5344CB8AC3E}">
        <p14:creationId xmlns:p14="http://schemas.microsoft.com/office/powerpoint/2010/main" val="1718347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4"/>
          <p:cNvPicPr>
            <a:picLocks noChangeAspect="1"/>
          </p:cNvPicPr>
          <p:nvPr/>
        </p:nvPicPr>
        <p:blipFill>
          <a:blip r:embed="rId3"/>
          <a:stretch>
            <a:fillRect/>
          </a:stretch>
        </p:blipFill>
        <p:spPr>
          <a:xfrm>
            <a:off x="5410200" y="1524000"/>
            <a:ext cx="2352084" cy="1273797"/>
          </a:xfrm>
          <a:prstGeom prst="rect">
            <a:avLst/>
          </a:prstGeom>
        </p:spPr>
      </p:pic>
      <p:pic>
        <p:nvPicPr>
          <p:cNvPr id="7" name="Picture 6"/>
          <p:cNvPicPr>
            <a:picLocks noChangeAspect="1"/>
          </p:cNvPicPr>
          <p:nvPr/>
        </p:nvPicPr>
        <p:blipFill>
          <a:blip r:embed="rId4"/>
          <a:stretch>
            <a:fillRect/>
          </a:stretch>
        </p:blipFill>
        <p:spPr>
          <a:xfrm>
            <a:off x="4267200" y="3124200"/>
            <a:ext cx="4692318" cy="95564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86400" y="4267200"/>
            <a:ext cx="2404813" cy="1746585"/>
          </a:xfrm>
          <a:prstGeom prst="rect">
            <a:avLst/>
          </a:prstGeom>
        </p:spPr>
      </p:pic>
      <p:sp>
        <p:nvSpPr>
          <p:cNvPr id="9" name="Rectangle 8"/>
          <p:cNvSpPr/>
          <p:nvPr/>
        </p:nvSpPr>
        <p:spPr bwMode="auto">
          <a:xfrm>
            <a:off x="762000" y="2667000"/>
            <a:ext cx="914400" cy="2286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0" name="TextBox 9"/>
          <p:cNvSpPr txBox="1"/>
          <p:nvPr/>
        </p:nvSpPr>
        <p:spPr>
          <a:xfrm>
            <a:off x="5181600" y="355937"/>
            <a:ext cx="3200400" cy="1015663"/>
          </a:xfrm>
          <a:prstGeom prst="rect">
            <a:avLst/>
          </a:prstGeom>
          <a:noFill/>
        </p:spPr>
        <p:txBody>
          <a:bodyPr wrap="square" rtlCol="0">
            <a:spAutoFit/>
          </a:bodyPr>
          <a:lstStyle/>
          <a:p>
            <a:r>
              <a:rPr lang="en-US" sz="2000" dirty="0">
                <a:solidFill>
                  <a:srgbClr val="FFFFFF"/>
                </a:solidFill>
              </a:rPr>
              <a:t>XT3D Option more robust, but computationally expensive</a:t>
            </a:r>
          </a:p>
        </p:txBody>
      </p:sp>
    </p:spTree>
    <p:extLst>
      <p:ext uri="{BB962C8B-B14F-4D97-AF65-F5344CB8AC3E}">
        <p14:creationId xmlns:p14="http://schemas.microsoft.com/office/powerpoint/2010/main" val="2652816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8C9A-3749-9246-839D-B9578FBC60A3}"/>
              </a:ext>
            </a:extLst>
          </p:cNvPr>
          <p:cNvSpPr>
            <a:spLocks noGrp="1"/>
          </p:cNvSpPr>
          <p:nvPr>
            <p:ph type="title"/>
          </p:nvPr>
        </p:nvSpPr>
        <p:spPr/>
        <p:txBody>
          <a:bodyPr/>
          <a:lstStyle/>
          <a:p>
            <a:r>
              <a:rPr lang="en-US" dirty="0"/>
              <a:t>mf6io.doc</a:t>
            </a:r>
          </a:p>
        </p:txBody>
      </p:sp>
      <p:pic>
        <p:nvPicPr>
          <p:cNvPr id="3" name="Picture 2">
            <a:extLst>
              <a:ext uri="{FF2B5EF4-FFF2-40B4-BE49-F238E27FC236}">
                <a16:creationId xmlns:a16="http://schemas.microsoft.com/office/drawing/2014/main" id="{AD017E74-C54D-EB49-9771-BC3F10BB8FC3}"/>
              </a:ext>
            </a:extLst>
          </p:cNvPr>
          <p:cNvPicPr>
            <a:picLocks noChangeAspect="1"/>
          </p:cNvPicPr>
          <p:nvPr/>
        </p:nvPicPr>
        <p:blipFill>
          <a:blip r:embed="rId2"/>
          <a:stretch>
            <a:fillRect/>
          </a:stretch>
        </p:blipFill>
        <p:spPr>
          <a:xfrm>
            <a:off x="4321086" y="457200"/>
            <a:ext cx="4365714" cy="5667768"/>
          </a:xfrm>
          <a:prstGeom prst="rect">
            <a:avLst/>
          </a:prstGeom>
        </p:spPr>
      </p:pic>
      <p:sp>
        <p:nvSpPr>
          <p:cNvPr id="4" name="TextBox 3">
            <a:extLst>
              <a:ext uri="{FF2B5EF4-FFF2-40B4-BE49-F238E27FC236}">
                <a16:creationId xmlns:a16="http://schemas.microsoft.com/office/drawing/2014/main" id="{7AA79D62-96F1-9E47-B2B3-17C08119FBBF}"/>
              </a:ext>
            </a:extLst>
          </p:cNvPr>
          <p:cNvSpPr txBox="1"/>
          <p:nvPr/>
        </p:nvSpPr>
        <p:spPr>
          <a:xfrm>
            <a:off x="374754" y="1828800"/>
            <a:ext cx="3147015" cy="400110"/>
          </a:xfrm>
          <a:prstGeom prst="rect">
            <a:avLst/>
          </a:prstGeom>
          <a:noFill/>
        </p:spPr>
        <p:txBody>
          <a:bodyPr wrap="none" rtlCol="0">
            <a:spAutoFit/>
          </a:bodyPr>
          <a:lstStyle/>
          <a:p>
            <a:r>
              <a:rPr lang="en-US" sz="2000" dirty="0">
                <a:solidFill>
                  <a:schemeClr val="bg1"/>
                </a:solidFill>
              </a:rPr>
              <a:t>Comes with MODFLOW 6</a:t>
            </a:r>
          </a:p>
        </p:txBody>
      </p:sp>
    </p:spTree>
    <p:extLst>
      <p:ext uri="{BB962C8B-B14F-4D97-AF65-F5344CB8AC3E}">
        <p14:creationId xmlns:p14="http://schemas.microsoft.com/office/powerpoint/2010/main" val="2268905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
        <p:nvSpPr>
          <p:cNvPr id="5" name="Rectangle 4"/>
          <p:cNvSpPr/>
          <p:nvPr/>
        </p:nvSpPr>
        <p:spPr bwMode="auto">
          <a:xfrm>
            <a:off x="838200" y="2514600"/>
            <a:ext cx="3429000" cy="2286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Rectangle 6"/>
          <p:cNvSpPr/>
          <p:nvPr/>
        </p:nvSpPr>
        <p:spPr bwMode="auto">
          <a:xfrm>
            <a:off x="762000" y="5181600"/>
            <a:ext cx="1981200" cy="3810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8" name="TextBox 7"/>
          <p:cNvSpPr txBox="1"/>
          <p:nvPr/>
        </p:nvSpPr>
        <p:spPr>
          <a:xfrm>
            <a:off x="5334000" y="1219200"/>
            <a:ext cx="3200400" cy="1015663"/>
          </a:xfrm>
          <a:prstGeom prst="rect">
            <a:avLst/>
          </a:prstGeom>
          <a:noFill/>
        </p:spPr>
        <p:txBody>
          <a:bodyPr wrap="square" rtlCol="0">
            <a:spAutoFit/>
          </a:bodyPr>
          <a:lstStyle/>
          <a:p>
            <a:r>
              <a:rPr lang="en-US" sz="2000" dirty="0">
                <a:solidFill>
                  <a:srgbClr val="FFFFFF"/>
                </a:solidFill>
              </a:rPr>
              <a:t>MODFLOW rewetting can be used to reactivate cells that have gone dry</a:t>
            </a:r>
          </a:p>
        </p:txBody>
      </p:sp>
      <p:pic>
        <p:nvPicPr>
          <p:cNvPr id="13" name="Picture 12"/>
          <p:cNvPicPr>
            <a:picLocks noChangeAspect="1"/>
          </p:cNvPicPr>
          <p:nvPr/>
        </p:nvPicPr>
        <p:blipFill>
          <a:blip r:embed="rId3"/>
          <a:stretch>
            <a:fillRect/>
          </a:stretch>
        </p:blipFill>
        <p:spPr>
          <a:xfrm>
            <a:off x="5113167" y="2409117"/>
            <a:ext cx="3726033" cy="2623967"/>
          </a:xfrm>
          <a:prstGeom prst="rect">
            <a:avLst/>
          </a:prstGeom>
        </p:spPr>
      </p:pic>
      <p:sp>
        <p:nvSpPr>
          <p:cNvPr id="9" name="TextBox 8"/>
          <p:cNvSpPr txBox="1"/>
          <p:nvPr/>
        </p:nvSpPr>
        <p:spPr>
          <a:xfrm>
            <a:off x="5257800" y="5334000"/>
            <a:ext cx="3200400" cy="1015663"/>
          </a:xfrm>
          <a:prstGeom prst="rect">
            <a:avLst/>
          </a:prstGeom>
          <a:noFill/>
        </p:spPr>
        <p:txBody>
          <a:bodyPr wrap="square" rtlCol="0">
            <a:spAutoFit/>
          </a:bodyPr>
          <a:lstStyle/>
          <a:p>
            <a:r>
              <a:rPr lang="en-US" sz="2000" dirty="0">
                <a:solidFill>
                  <a:srgbClr val="FFFFFF"/>
                </a:solidFill>
              </a:rPr>
              <a:t>Rewetting is no longer recommended.  Use Newton-</a:t>
            </a:r>
            <a:r>
              <a:rPr lang="en-US" sz="2000" dirty="0" err="1">
                <a:solidFill>
                  <a:srgbClr val="FFFFFF"/>
                </a:solidFill>
              </a:rPr>
              <a:t>Raphson</a:t>
            </a:r>
            <a:r>
              <a:rPr lang="en-US" sz="2000" dirty="0">
                <a:solidFill>
                  <a:srgbClr val="FFFFFF"/>
                </a:solidFill>
              </a:rPr>
              <a:t> instead!</a:t>
            </a:r>
          </a:p>
        </p:txBody>
      </p:sp>
    </p:spTree>
    <p:extLst>
      <p:ext uri="{BB962C8B-B14F-4D97-AF65-F5344CB8AC3E}">
        <p14:creationId xmlns:p14="http://schemas.microsoft.com/office/powerpoint/2010/main" val="1304705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19200"/>
            <a:ext cx="2493853" cy="4423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5562600" y="228600"/>
            <a:ext cx="3200400" cy="1015663"/>
          </a:xfrm>
          <a:prstGeom prst="rect">
            <a:avLst/>
          </a:prstGeom>
          <a:noFill/>
        </p:spPr>
        <p:txBody>
          <a:bodyPr wrap="square" rtlCol="0">
            <a:spAutoFit/>
          </a:bodyPr>
          <a:lstStyle/>
          <a:p>
            <a:r>
              <a:rPr lang="en-US" sz="2000" dirty="0">
                <a:solidFill>
                  <a:srgbClr val="FFFFFF"/>
                </a:solidFill>
              </a:rPr>
              <a:t>Vertical conductance calculation: DEFAULT (most stable)</a:t>
            </a:r>
          </a:p>
        </p:txBody>
      </p:sp>
      <p:pic>
        <p:nvPicPr>
          <p:cNvPr id="2" name="Picture 1"/>
          <p:cNvPicPr>
            <a:picLocks noChangeAspect="1"/>
          </p:cNvPicPr>
          <p:nvPr/>
        </p:nvPicPr>
        <p:blipFill>
          <a:blip r:embed="rId4"/>
          <a:stretch>
            <a:fillRect/>
          </a:stretch>
        </p:blipFill>
        <p:spPr>
          <a:xfrm>
            <a:off x="4824741" y="5928905"/>
            <a:ext cx="4166859" cy="776695"/>
          </a:xfrm>
          <a:prstGeom prst="rect">
            <a:avLst/>
          </a:prstGeom>
        </p:spPr>
      </p:pic>
    </p:spTree>
    <p:extLst>
      <p:ext uri="{BB962C8B-B14F-4D97-AF65-F5344CB8AC3E}">
        <p14:creationId xmlns:p14="http://schemas.microsoft.com/office/powerpoint/2010/main" val="811664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19200"/>
            <a:ext cx="2493853" cy="4423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5562600" y="381000"/>
            <a:ext cx="3200400" cy="707886"/>
          </a:xfrm>
          <a:prstGeom prst="rect">
            <a:avLst/>
          </a:prstGeom>
          <a:noFill/>
        </p:spPr>
        <p:txBody>
          <a:bodyPr wrap="square" rtlCol="0">
            <a:spAutoFit/>
          </a:bodyPr>
          <a:lstStyle/>
          <a:p>
            <a:r>
              <a:rPr lang="en-US" sz="2000" dirty="0">
                <a:solidFill>
                  <a:srgbClr val="FFFFFF"/>
                </a:solidFill>
              </a:rPr>
              <a:t>Vertical conductance calculation: VARIABLECV</a:t>
            </a:r>
          </a:p>
        </p:txBody>
      </p:sp>
      <p:sp>
        <p:nvSpPr>
          <p:cNvPr id="7" name="Rectangle 6"/>
          <p:cNvSpPr/>
          <p:nvPr/>
        </p:nvSpPr>
        <p:spPr bwMode="auto">
          <a:xfrm>
            <a:off x="762000" y="2209800"/>
            <a:ext cx="762000" cy="2286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3" name="Picture 2"/>
          <p:cNvPicPr>
            <a:picLocks noChangeAspect="1"/>
          </p:cNvPicPr>
          <p:nvPr/>
        </p:nvPicPr>
        <p:blipFill>
          <a:blip r:embed="rId4"/>
          <a:stretch>
            <a:fillRect/>
          </a:stretch>
        </p:blipFill>
        <p:spPr>
          <a:xfrm>
            <a:off x="5283830" y="5826676"/>
            <a:ext cx="3631570" cy="955124"/>
          </a:xfrm>
          <a:prstGeom prst="rect">
            <a:avLst/>
          </a:prstGeom>
        </p:spPr>
      </p:pic>
    </p:spTree>
    <p:extLst>
      <p:ext uri="{BB962C8B-B14F-4D97-AF65-F5344CB8AC3E}">
        <p14:creationId xmlns:p14="http://schemas.microsoft.com/office/powerpoint/2010/main" val="3074102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19200"/>
            <a:ext cx="2493853" cy="4423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5562600" y="228600"/>
            <a:ext cx="3200400" cy="1015663"/>
          </a:xfrm>
          <a:prstGeom prst="rect">
            <a:avLst/>
          </a:prstGeom>
          <a:noFill/>
        </p:spPr>
        <p:txBody>
          <a:bodyPr wrap="square" rtlCol="0">
            <a:spAutoFit/>
          </a:bodyPr>
          <a:lstStyle/>
          <a:p>
            <a:r>
              <a:rPr lang="en-US" sz="2000" dirty="0">
                <a:solidFill>
                  <a:srgbClr val="FFFFFF"/>
                </a:solidFill>
              </a:rPr>
              <a:t>Vertical conductance calculation: VARIABLECV and DEWATERED</a:t>
            </a:r>
          </a:p>
        </p:txBody>
      </p:sp>
      <p:sp>
        <p:nvSpPr>
          <p:cNvPr id="7" name="Rectangle 6"/>
          <p:cNvSpPr/>
          <p:nvPr/>
        </p:nvSpPr>
        <p:spPr bwMode="auto">
          <a:xfrm>
            <a:off x="762000" y="2209800"/>
            <a:ext cx="1524000" cy="2286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2" name="Picture 1"/>
          <p:cNvPicPr>
            <a:picLocks noChangeAspect="1"/>
          </p:cNvPicPr>
          <p:nvPr/>
        </p:nvPicPr>
        <p:blipFill>
          <a:blip r:embed="rId4"/>
          <a:stretch>
            <a:fillRect/>
          </a:stretch>
        </p:blipFill>
        <p:spPr>
          <a:xfrm>
            <a:off x="6096000" y="5943600"/>
            <a:ext cx="2004711" cy="808182"/>
          </a:xfrm>
          <a:prstGeom prst="rect">
            <a:avLst/>
          </a:prstGeom>
        </p:spPr>
      </p:pic>
    </p:spTree>
    <p:extLst>
      <p:ext uri="{BB962C8B-B14F-4D97-AF65-F5344CB8AC3E}">
        <p14:creationId xmlns:p14="http://schemas.microsoft.com/office/powerpoint/2010/main" val="2510737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19200"/>
            <a:ext cx="2493853" cy="4423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5562600" y="511314"/>
            <a:ext cx="3200400" cy="707886"/>
          </a:xfrm>
          <a:prstGeom prst="rect">
            <a:avLst/>
          </a:prstGeom>
          <a:noFill/>
        </p:spPr>
        <p:txBody>
          <a:bodyPr wrap="square" rtlCol="0">
            <a:spAutoFit/>
          </a:bodyPr>
          <a:lstStyle/>
          <a:p>
            <a:r>
              <a:rPr lang="en-US" sz="2000" dirty="0">
                <a:solidFill>
                  <a:srgbClr val="FFFFFF"/>
                </a:solidFill>
              </a:rPr>
              <a:t>Vertical flow calculation: PERCHED</a:t>
            </a:r>
          </a:p>
        </p:txBody>
      </p:sp>
      <p:sp>
        <p:nvSpPr>
          <p:cNvPr id="7" name="Rectangle 6"/>
          <p:cNvSpPr/>
          <p:nvPr/>
        </p:nvSpPr>
        <p:spPr bwMode="auto">
          <a:xfrm>
            <a:off x="762000" y="2362200"/>
            <a:ext cx="685800" cy="2286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3" name="Picture 2"/>
          <p:cNvPicPr>
            <a:picLocks noChangeAspect="1"/>
          </p:cNvPicPr>
          <p:nvPr/>
        </p:nvPicPr>
        <p:blipFill>
          <a:blip r:embed="rId4"/>
          <a:stretch>
            <a:fillRect/>
          </a:stretch>
        </p:blipFill>
        <p:spPr>
          <a:xfrm>
            <a:off x="5818280" y="5995398"/>
            <a:ext cx="2435041" cy="493305"/>
          </a:xfrm>
          <a:prstGeom prst="rect">
            <a:avLst/>
          </a:prstGeom>
        </p:spPr>
      </p:pic>
    </p:spTree>
    <p:extLst>
      <p:ext uri="{BB962C8B-B14F-4D97-AF65-F5344CB8AC3E}">
        <p14:creationId xmlns:p14="http://schemas.microsoft.com/office/powerpoint/2010/main" val="1439366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3DE4-8DD1-D347-9962-EE049B27D74E}"/>
              </a:ext>
            </a:extLst>
          </p:cNvPr>
          <p:cNvSpPr>
            <a:spLocks noGrp="1"/>
          </p:cNvSpPr>
          <p:nvPr>
            <p:ph type="title"/>
          </p:nvPr>
        </p:nvSpPr>
        <p:spPr/>
        <p:txBody>
          <a:bodyPr/>
          <a:lstStyle/>
          <a:p>
            <a:r>
              <a:rPr lang="en-US" dirty="0"/>
              <a:t>Boundary Packages</a:t>
            </a:r>
          </a:p>
        </p:txBody>
      </p:sp>
      <p:pic>
        <p:nvPicPr>
          <p:cNvPr id="3" name="Picture 2">
            <a:extLst>
              <a:ext uri="{FF2B5EF4-FFF2-40B4-BE49-F238E27FC236}">
                <a16:creationId xmlns:a16="http://schemas.microsoft.com/office/drawing/2014/main" id="{72570DEC-1010-CB40-A06A-CC10D7A88428}"/>
              </a:ext>
            </a:extLst>
          </p:cNvPr>
          <p:cNvPicPr>
            <a:picLocks noChangeAspect="1"/>
          </p:cNvPicPr>
          <p:nvPr/>
        </p:nvPicPr>
        <p:blipFill>
          <a:blip r:embed="rId2"/>
          <a:stretch>
            <a:fillRect/>
          </a:stretch>
        </p:blipFill>
        <p:spPr>
          <a:xfrm>
            <a:off x="2642909" y="1295400"/>
            <a:ext cx="3781982" cy="4640735"/>
          </a:xfrm>
          <a:prstGeom prst="rect">
            <a:avLst/>
          </a:prstGeom>
        </p:spPr>
      </p:pic>
      <p:cxnSp>
        <p:nvCxnSpPr>
          <p:cNvPr id="5" name="Straight Arrow Connector 4">
            <a:extLst>
              <a:ext uri="{FF2B5EF4-FFF2-40B4-BE49-F238E27FC236}">
                <a16:creationId xmlns:a16="http://schemas.microsoft.com/office/drawing/2014/main" id="{9F4D9AAB-1F5B-9A43-954B-C34B4E409E97}"/>
              </a:ext>
            </a:extLst>
          </p:cNvPr>
          <p:cNvCxnSpPr/>
          <p:nvPr/>
        </p:nvCxnSpPr>
        <p:spPr bwMode="auto">
          <a:xfrm>
            <a:off x="2057400" y="3352800"/>
            <a:ext cx="685800" cy="0"/>
          </a:xfrm>
          <a:prstGeom prst="straightConnector1">
            <a:avLst/>
          </a:prstGeom>
          <a:solidFill>
            <a:schemeClr val="accent1"/>
          </a:solidFill>
          <a:ln w="857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5879F4CB-0F87-084F-BCAB-4DA1F0C32AD2}"/>
              </a:ext>
            </a:extLst>
          </p:cNvPr>
          <p:cNvCxnSpPr/>
          <p:nvPr/>
        </p:nvCxnSpPr>
        <p:spPr bwMode="auto">
          <a:xfrm>
            <a:off x="2057400" y="3733800"/>
            <a:ext cx="685800" cy="0"/>
          </a:xfrm>
          <a:prstGeom prst="straightConnector1">
            <a:avLst/>
          </a:prstGeom>
          <a:solidFill>
            <a:schemeClr val="accent1"/>
          </a:solidFill>
          <a:ln w="857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Arrow Connector 6">
            <a:extLst>
              <a:ext uri="{FF2B5EF4-FFF2-40B4-BE49-F238E27FC236}">
                <a16:creationId xmlns:a16="http://schemas.microsoft.com/office/drawing/2014/main" id="{2570B9BC-4BCC-2A43-849B-2FB318E56F7A}"/>
              </a:ext>
            </a:extLst>
          </p:cNvPr>
          <p:cNvCxnSpPr/>
          <p:nvPr/>
        </p:nvCxnSpPr>
        <p:spPr bwMode="auto">
          <a:xfrm>
            <a:off x="2057400" y="4114800"/>
            <a:ext cx="685800" cy="0"/>
          </a:xfrm>
          <a:prstGeom prst="straightConnector1">
            <a:avLst/>
          </a:prstGeom>
          <a:solidFill>
            <a:schemeClr val="accent1"/>
          </a:solidFill>
          <a:ln w="857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344398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02C0-EA3E-8345-BBD7-CD977F7926F6}"/>
              </a:ext>
            </a:extLst>
          </p:cNvPr>
          <p:cNvSpPr>
            <a:spLocks noGrp="1"/>
          </p:cNvSpPr>
          <p:nvPr>
            <p:ph type="title"/>
          </p:nvPr>
        </p:nvSpPr>
        <p:spPr/>
        <p:txBody>
          <a:bodyPr/>
          <a:lstStyle/>
          <a:p>
            <a:r>
              <a:rPr lang="en-US" dirty="0"/>
              <a:t>Well (WEL) Package</a:t>
            </a:r>
          </a:p>
        </p:txBody>
      </p:sp>
      <p:pic>
        <p:nvPicPr>
          <p:cNvPr id="3" name="Picture 2">
            <a:extLst>
              <a:ext uri="{FF2B5EF4-FFF2-40B4-BE49-F238E27FC236}">
                <a16:creationId xmlns:a16="http://schemas.microsoft.com/office/drawing/2014/main" id="{3B166E6B-FE86-BF44-8726-C4375B3D8D1B}"/>
              </a:ext>
            </a:extLst>
          </p:cNvPr>
          <p:cNvPicPr>
            <a:picLocks noChangeAspect="1"/>
          </p:cNvPicPr>
          <p:nvPr/>
        </p:nvPicPr>
        <p:blipFill rotWithShape="1">
          <a:blip r:embed="rId2"/>
          <a:srcRect r="46811"/>
          <a:stretch/>
        </p:blipFill>
        <p:spPr>
          <a:xfrm>
            <a:off x="914401" y="1600200"/>
            <a:ext cx="3657600" cy="3657600"/>
          </a:xfrm>
          <a:prstGeom prst="rect">
            <a:avLst/>
          </a:prstGeom>
        </p:spPr>
      </p:pic>
    </p:spTree>
    <p:extLst>
      <p:ext uri="{BB962C8B-B14F-4D97-AF65-F5344CB8AC3E}">
        <p14:creationId xmlns:p14="http://schemas.microsoft.com/office/powerpoint/2010/main" val="1722822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02C0-EA3E-8345-BBD7-CD977F7926F6}"/>
              </a:ext>
            </a:extLst>
          </p:cNvPr>
          <p:cNvSpPr>
            <a:spLocks noGrp="1"/>
          </p:cNvSpPr>
          <p:nvPr>
            <p:ph type="title"/>
          </p:nvPr>
        </p:nvSpPr>
        <p:spPr/>
        <p:txBody>
          <a:bodyPr/>
          <a:lstStyle/>
          <a:p>
            <a:r>
              <a:rPr lang="en-US" dirty="0"/>
              <a:t>Well (WEL) Package</a:t>
            </a:r>
          </a:p>
        </p:txBody>
      </p:sp>
      <p:pic>
        <p:nvPicPr>
          <p:cNvPr id="3" name="Picture 2">
            <a:extLst>
              <a:ext uri="{FF2B5EF4-FFF2-40B4-BE49-F238E27FC236}">
                <a16:creationId xmlns:a16="http://schemas.microsoft.com/office/drawing/2014/main" id="{3B166E6B-FE86-BF44-8726-C4375B3D8D1B}"/>
              </a:ext>
            </a:extLst>
          </p:cNvPr>
          <p:cNvPicPr>
            <a:picLocks noChangeAspect="1"/>
          </p:cNvPicPr>
          <p:nvPr/>
        </p:nvPicPr>
        <p:blipFill rotWithShape="1">
          <a:blip r:embed="rId2"/>
          <a:srcRect r="46811"/>
          <a:stretch/>
        </p:blipFill>
        <p:spPr>
          <a:xfrm>
            <a:off x="207507" y="1274307"/>
            <a:ext cx="5355093" cy="5355093"/>
          </a:xfrm>
          <a:prstGeom prst="rect">
            <a:avLst/>
          </a:prstGeom>
        </p:spPr>
      </p:pic>
      <p:sp>
        <p:nvSpPr>
          <p:cNvPr id="4" name="Rectangle 3">
            <a:extLst>
              <a:ext uri="{FF2B5EF4-FFF2-40B4-BE49-F238E27FC236}">
                <a16:creationId xmlns:a16="http://schemas.microsoft.com/office/drawing/2014/main" id="{CE7ACE03-922F-4546-A115-C463CC0360AE}"/>
              </a:ext>
            </a:extLst>
          </p:cNvPr>
          <p:cNvSpPr/>
          <p:nvPr/>
        </p:nvSpPr>
        <p:spPr bwMode="auto">
          <a:xfrm>
            <a:off x="457200" y="4419600"/>
            <a:ext cx="1844040" cy="2286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5" name="TextBox 4">
            <a:extLst>
              <a:ext uri="{FF2B5EF4-FFF2-40B4-BE49-F238E27FC236}">
                <a16:creationId xmlns:a16="http://schemas.microsoft.com/office/drawing/2014/main" id="{E7F9375D-3E9D-964A-9950-C9D7186525A3}"/>
              </a:ext>
            </a:extLst>
          </p:cNvPr>
          <p:cNvSpPr txBox="1"/>
          <p:nvPr/>
        </p:nvSpPr>
        <p:spPr>
          <a:xfrm>
            <a:off x="5638800" y="1416784"/>
            <a:ext cx="3200400" cy="1323439"/>
          </a:xfrm>
          <a:prstGeom prst="rect">
            <a:avLst/>
          </a:prstGeom>
          <a:noFill/>
        </p:spPr>
        <p:txBody>
          <a:bodyPr wrap="square" rtlCol="0">
            <a:spAutoFit/>
          </a:bodyPr>
          <a:lstStyle/>
          <a:p>
            <a:r>
              <a:rPr lang="en-US" sz="2000" dirty="0">
                <a:solidFill>
                  <a:srgbClr val="FFFFFF"/>
                </a:solidFill>
              </a:rPr>
              <a:t>MAXBOUND is the maximum number of boundary cells that will be active in any stress period.</a:t>
            </a:r>
          </a:p>
        </p:txBody>
      </p:sp>
      <p:sp>
        <p:nvSpPr>
          <p:cNvPr id="6" name="Content Placeholder 2">
            <a:extLst>
              <a:ext uri="{FF2B5EF4-FFF2-40B4-BE49-F238E27FC236}">
                <a16:creationId xmlns:a16="http://schemas.microsoft.com/office/drawing/2014/main" id="{9A38CFDA-BDDD-0549-A684-45C4BE36991B}"/>
              </a:ext>
            </a:extLst>
          </p:cNvPr>
          <p:cNvSpPr txBox="1">
            <a:spLocks/>
          </p:cNvSpPr>
          <p:nvPr/>
        </p:nvSpPr>
        <p:spPr bwMode="auto">
          <a:xfrm>
            <a:off x="6096000" y="3048000"/>
            <a:ext cx="2286000"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Font typeface="Wingdings" charset="0"/>
              <a:buNone/>
            </a:pPr>
            <a:r>
              <a:rPr lang="en-US" sz="1400" kern="0" dirty="0">
                <a:latin typeface="Courier New"/>
                <a:cs typeface="Courier New"/>
              </a:rPr>
              <a:t>BEGIN OPTIONS</a:t>
            </a:r>
          </a:p>
          <a:p>
            <a:pPr marL="0" indent="0">
              <a:buFont typeface="Wingdings" charset="0"/>
              <a:buNone/>
            </a:pPr>
            <a:r>
              <a:rPr lang="en-US" sz="1400" kern="0" dirty="0">
                <a:latin typeface="Courier New"/>
                <a:cs typeface="Courier New"/>
              </a:rPr>
              <a:t>END OPTIONS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DIMENSIONS</a:t>
            </a:r>
          </a:p>
          <a:p>
            <a:pPr marL="0" indent="0">
              <a:buFont typeface="Wingdings" charset="0"/>
              <a:buNone/>
            </a:pPr>
            <a:r>
              <a:rPr lang="en-US" sz="1400" kern="0" dirty="0">
                <a:latin typeface="Courier New"/>
                <a:cs typeface="Courier New"/>
              </a:rPr>
              <a:t>  MAXBOUND 1</a:t>
            </a:r>
          </a:p>
          <a:p>
            <a:pPr marL="0" indent="0">
              <a:buFont typeface="Wingdings" charset="0"/>
              <a:buNone/>
            </a:pPr>
            <a:r>
              <a:rPr lang="en-US" sz="1400" kern="0" dirty="0">
                <a:latin typeface="Courier New"/>
                <a:cs typeface="Courier New"/>
              </a:rPr>
              <a:t>END DIMENSIONS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PERIODDATA</a:t>
            </a:r>
          </a:p>
          <a:p>
            <a:pPr marL="0" indent="0">
              <a:buFont typeface="Wingdings" charset="0"/>
              <a:buNone/>
            </a:pPr>
            <a:r>
              <a:rPr lang="en-US" sz="1400" kern="0" dirty="0">
                <a:latin typeface="Courier New"/>
                <a:cs typeface="Courier New"/>
              </a:rPr>
              <a:t>  3 11 10 -1.5E5</a:t>
            </a:r>
          </a:p>
          <a:p>
            <a:pPr marL="0" indent="0">
              <a:buFont typeface="Wingdings" charset="0"/>
              <a:buNone/>
            </a:pPr>
            <a:r>
              <a:rPr lang="en-US" sz="1400" kern="0" dirty="0">
                <a:latin typeface="Courier New"/>
                <a:cs typeface="Courier New"/>
              </a:rPr>
              <a:t>END PERIODDATA</a:t>
            </a:r>
          </a:p>
        </p:txBody>
      </p:sp>
      <p:sp>
        <p:nvSpPr>
          <p:cNvPr id="7" name="Rectangle 6">
            <a:extLst>
              <a:ext uri="{FF2B5EF4-FFF2-40B4-BE49-F238E27FC236}">
                <a16:creationId xmlns:a16="http://schemas.microsoft.com/office/drawing/2014/main" id="{B72F2955-1909-6E4D-A5D6-FAFD9884E29C}"/>
              </a:ext>
            </a:extLst>
          </p:cNvPr>
          <p:cNvSpPr/>
          <p:nvPr/>
        </p:nvSpPr>
        <p:spPr bwMode="auto">
          <a:xfrm>
            <a:off x="6148466" y="4114800"/>
            <a:ext cx="1676400" cy="27660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521092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02C0-EA3E-8345-BBD7-CD977F7926F6}"/>
              </a:ext>
            </a:extLst>
          </p:cNvPr>
          <p:cNvSpPr>
            <a:spLocks noGrp="1"/>
          </p:cNvSpPr>
          <p:nvPr>
            <p:ph type="title"/>
          </p:nvPr>
        </p:nvSpPr>
        <p:spPr/>
        <p:txBody>
          <a:bodyPr/>
          <a:lstStyle/>
          <a:p>
            <a:r>
              <a:rPr lang="en-US" dirty="0"/>
              <a:t>Well (WEL) Package</a:t>
            </a:r>
          </a:p>
        </p:txBody>
      </p:sp>
      <p:pic>
        <p:nvPicPr>
          <p:cNvPr id="4" name="Picture 3">
            <a:extLst>
              <a:ext uri="{FF2B5EF4-FFF2-40B4-BE49-F238E27FC236}">
                <a16:creationId xmlns:a16="http://schemas.microsoft.com/office/drawing/2014/main" id="{A321AFDB-F4FC-D34A-BBF9-F406E962E054}"/>
              </a:ext>
            </a:extLst>
          </p:cNvPr>
          <p:cNvPicPr>
            <a:picLocks noChangeAspect="1"/>
          </p:cNvPicPr>
          <p:nvPr/>
        </p:nvPicPr>
        <p:blipFill rotWithShape="1">
          <a:blip r:embed="rId2"/>
          <a:srcRect r="46811"/>
          <a:stretch/>
        </p:blipFill>
        <p:spPr>
          <a:xfrm>
            <a:off x="207507" y="1274307"/>
            <a:ext cx="5355093" cy="5355093"/>
          </a:xfrm>
          <a:prstGeom prst="rect">
            <a:avLst/>
          </a:prstGeom>
        </p:spPr>
      </p:pic>
      <p:sp>
        <p:nvSpPr>
          <p:cNvPr id="5" name="Rectangle 4">
            <a:extLst>
              <a:ext uri="{FF2B5EF4-FFF2-40B4-BE49-F238E27FC236}">
                <a16:creationId xmlns:a16="http://schemas.microsoft.com/office/drawing/2014/main" id="{7D6A0099-B07B-A940-A005-EEAF68E7B1BB}"/>
              </a:ext>
            </a:extLst>
          </p:cNvPr>
          <p:cNvSpPr/>
          <p:nvPr/>
        </p:nvSpPr>
        <p:spPr bwMode="auto">
          <a:xfrm>
            <a:off x="533400" y="5715000"/>
            <a:ext cx="4358640" cy="557822"/>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TextBox 5">
            <a:extLst>
              <a:ext uri="{FF2B5EF4-FFF2-40B4-BE49-F238E27FC236}">
                <a16:creationId xmlns:a16="http://schemas.microsoft.com/office/drawing/2014/main" id="{B53D7408-F378-2D49-8153-B4B6DE6BBCB1}"/>
              </a:ext>
            </a:extLst>
          </p:cNvPr>
          <p:cNvSpPr txBox="1"/>
          <p:nvPr/>
        </p:nvSpPr>
        <p:spPr>
          <a:xfrm>
            <a:off x="5638800" y="1416784"/>
            <a:ext cx="3200400" cy="1631216"/>
          </a:xfrm>
          <a:prstGeom prst="rect">
            <a:avLst/>
          </a:prstGeom>
          <a:noFill/>
        </p:spPr>
        <p:txBody>
          <a:bodyPr wrap="square" rtlCol="0">
            <a:spAutoFit/>
          </a:bodyPr>
          <a:lstStyle/>
          <a:p>
            <a:r>
              <a:rPr lang="en-US" sz="2000" dirty="0">
                <a:solidFill>
                  <a:srgbClr val="FFFFFF"/>
                </a:solidFill>
              </a:rPr>
              <a:t>List of boundary cells.  These cells will remain as boundary cells until another PERIOD block is encountered.</a:t>
            </a:r>
          </a:p>
        </p:txBody>
      </p:sp>
      <p:sp>
        <p:nvSpPr>
          <p:cNvPr id="7" name="Content Placeholder 2">
            <a:extLst>
              <a:ext uri="{FF2B5EF4-FFF2-40B4-BE49-F238E27FC236}">
                <a16:creationId xmlns:a16="http://schemas.microsoft.com/office/drawing/2014/main" id="{A2A451DD-C19A-444B-AC00-027B7C07CE35}"/>
              </a:ext>
            </a:extLst>
          </p:cNvPr>
          <p:cNvSpPr txBox="1">
            <a:spLocks/>
          </p:cNvSpPr>
          <p:nvPr/>
        </p:nvSpPr>
        <p:spPr bwMode="auto">
          <a:xfrm>
            <a:off x="6096000" y="3352800"/>
            <a:ext cx="2286000"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Font typeface="Wingdings" charset="0"/>
              <a:buNone/>
            </a:pPr>
            <a:r>
              <a:rPr lang="en-US" sz="1400" kern="0" dirty="0">
                <a:latin typeface="Courier New"/>
                <a:cs typeface="Courier New"/>
              </a:rPr>
              <a:t>BEGIN OPTIONS</a:t>
            </a:r>
          </a:p>
          <a:p>
            <a:pPr marL="0" indent="0">
              <a:buFont typeface="Wingdings" charset="0"/>
              <a:buNone/>
            </a:pPr>
            <a:r>
              <a:rPr lang="en-US" sz="1400" kern="0" dirty="0">
                <a:latin typeface="Courier New"/>
                <a:cs typeface="Courier New"/>
              </a:rPr>
              <a:t>END OPTIONS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DIMENSIONS</a:t>
            </a:r>
          </a:p>
          <a:p>
            <a:pPr marL="0" indent="0">
              <a:buFont typeface="Wingdings" charset="0"/>
              <a:buNone/>
            </a:pPr>
            <a:r>
              <a:rPr lang="en-US" sz="1400" kern="0" dirty="0">
                <a:latin typeface="Courier New"/>
                <a:cs typeface="Courier New"/>
              </a:rPr>
              <a:t>  MAXBOUND 1</a:t>
            </a:r>
          </a:p>
          <a:p>
            <a:pPr marL="0" indent="0">
              <a:buFont typeface="Wingdings" charset="0"/>
              <a:buNone/>
            </a:pPr>
            <a:r>
              <a:rPr lang="en-US" sz="1400" kern="0" dirty="0">
                <a:latin typeface="Courier New"/>
                <a:cs typeface="Courier New"/>
              </a:rPr>
              <a:t>END DIMENSIONS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PERIODDATA</a:t>
            </a:r>
          </a:p>
          <a:p>
            <a:pPr marL="0" indent="0">
              <a:buFont typeface="Wingdings" charset="0"/>
              <a:buNone/>
            </a:pPr>
            <a:r>
              <a:rPr lang="en-US" sz="1400" kern="0" dirty="0">
                <a:latin typeface="Courier New"/>
                <a:cs typeface="Courier New"/>
              </a:rPr>
              <a:t>  3 11 10 -1.5E5</a:t>
            </a:r>
          </a:p>
          <a:p>
            <a:pPr marL="0" indent="0">
              <a:buFont typeface="Wingdings" charset="0"/>
              <a:buNone/>
            </a:pPr>
            <a:r>
              <a:rPr lang="en-US" sz="1400" kern="0" dirty="0">
                <a:latin typeface="Courier New"/>
                <a:cs typeface="Courier New"/>
              </a:rPr>
              <a:t>END PERIODDATA</a:t>
            </a:r>
          </a:p>
        </p:txBody>
      </p:sp>
      <p:sp>
        <p:nvSpPr>
          <p:cNvPr id="8" name="Rectangle 7">
            <a:extLst>
              <a:ext uri="{FF2B5EF4-FFF2-40B4-BE49-F238E27FC236}">
                <a16:creationId xmlns:a16="http://schemas.microsoft.com/office/drawing/2014/main" id="{C89C13ED-BA11-6349-96EF-BAA32F1C0D46}"/>
              </a:ext>
            </a:extLst>
          </p:cNvPr>
          <p:cNvSpPr/>
          <p:nvPr/>
        </p:nvSpPr>
        <p:spPr bwMode="auto">
          <a:xfrm>
            <a:off x="6216148" y="5386112"/>
            <a:ext cx="1680445" cy="31487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793399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02C0-EA3E-8345-BBD7-CD977F7926F6}"/>
              </a:ext>
            </a:extLst>
          </p:cNvPr>
          <p:cNvSpPr>
            <a:spLocks noGrp="1"/>
          </p:cNvSpPr>
          <p:nvPr>
            <p:ph type="title"/>
          </p:nvPr>
        </p:nvSpPr>
        <p:spPr/>
        <p:txBody>
          <a:bodyPr/>
          <a:lstStyle/>
          <a:p>
            <a:r>
              <a:rPr lang="en-US" dirty="0"/>
              <a:t>Well (WEL) Package</a:t>
            </a:r>
          </a:p>
        </p:txBody>
      </p:sp>
      <p:pic>
        <p:nvPicPr>
          <p:cNvPr id="4" name="Picture 3">
            <a:extLst>
              <a:ext uri="{FF2B5EF4-FFF2-40B4-BE49-F238E27FC236}">
                <a16:creationId xmlns:a16="http://schemas.microsoft.com/office/drawing/2014/main" id="{8D48F508-58CC-AA47-9192-9990F25B3A53}"/>
              </a:ext>
            </a:extLst>
          </p:cNvPr>
          <p:cNvPicPr>
            <a:picLocks noChangeAspect="1"/>
          </p:cNvPicPr>
          <p:nvPr/>
        </p:nvPicPr>
        <p:blipFill rotWithShape="1">
          <a:blip r:embed="rId2"/>
          <a:srcRect r="46811"/>
          <a:stretch/>
        </p:blipFill>
        <p:spPr>
          <a:xfrm>
            <a:off x="207507" y="1274307"/>
            <a:ext cx="5355093" cy="5355093"/>
          </a:xfrm>
          <a:prstGeom prst="rect">
            <a:avLst/>
          </a:prstGeom>
        </p:spPr>
      </p:pic>
      <p:sp>
        <p:nvSpPr>
          <p:cNvPr id="5" name="Rectangle 4">
            <a:extLst>
              <a:ext uri="{FF2B5EF4-FFF2-40B4-BE49-F238E27FC236}">
                <a16:creationId xmlns:a16="http://schemas.microsoft.com/office/drawing/2014/main" id="{87F5A488-0F0D-AA47-A350-203EB2AE9F9B}"/>
              </a:ext>
            </a:extLst>
          </p:cNvPr>
          <p:cNvSpPr/>
          <p:nvPr/>
        </p:nvSpPr>
        <p:spPr bwMode="auto">
          <a:xfrm>
            <a:off x="2514600" y="5695950"/>
            <a:ext cx="1106424" cy="4191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TextBox 5">
            <a:extLst>
              <a:ext uri="{FF2B5EF4-FFF2-40B4-BE49-F238E27FC236}">
                <a16:creationId xmlns:a16="http://schemas.microsoft.com/office/drawing/2014/main" id="{B2411E4D-96AE-0B42-B269-5B23EAD63C7C}"/>
              </a:ext>
            </a:extLst>
          </p:cNvPr>
          <p:cNvSpPr txBox="1"/>
          <p:nvPr/>
        </p:nvSpPr>
        <p:spPr>
          <a:xfrm>
            <a:off x="5638800" y="1416784"/>
            <a:ext cx="3200400" cy="400110"/>
          </a:xfrm>
          <a:prstGeom prst="rect">
            <a:avLst/>
          </a:prstGeom>
          <a:noFill/>
        </p:spPr>
        <p:txBody>
          <a:bodyPr wrap="square" rtlCol="0">
            <a:spAutoFit/>
          </a:bodyPr>
          <a:lstStyle/>
          <a:p>
            <a:r>
              <a:rPr lang="en-US" sz="2000" dirty="0">
                <a:solidFill>
                  <a:srgbClr val="FFFFFF"/>
                </a:solidFill>
              </a:rPr>
              <a:t>Auxiliary variables</a:t>
            </a:r>
          </a:p>
        </p:txBody>
      </p:sp>
      <p:sp>
        <p:nvSpPr>
          <p:cNvPr id="7" name="Rectangle 6">
            <a:extLst>
              <a:ext uri="{FF2B5EF4-FFF2-40B4-BE49-F238E27FC236}">
                <a16:creationId xmlns:a16="http://schemas.microsoft.com/office/drawing/2014/main" id="{0F9B2787-703F-0941-A6BC-A5628D464A61}"/>
              </a:ext>
            </a:extLst>
          </p:cNvPr>
          <p:cNvSpPr/>
          <p:nvPr/>
        </p:nvSpPr>
        <p:spPr bwMode="auto">
          <a:xfrm>
            <a:off x="538201" y="1981200"/>
            <a:ext cx="2738399" cy="2286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8" name="Content Placeholder 2">
            <a:extLst>
              <a:ext uri="{FF2B5EF4-FFF2-40B4-BE49-F238E27FC236}">
                <a16:creationId xmlns:a16="http://schemas.microsoft.com/office/drawing/2014/main" id="{FBBF6F79-7D6F-834F-8709-E645DFEF6C41}"/>
              </a:ext>
            </a:extLst>
          </p:cNvPr>
          <p:cNvSpPr txBox="1">
            <a:spLocks/>
          </p:cNvSpPr>
          <p:nvPr/>
        </p:nvSpPr>
        <p:spPr bwMode="auto">
          <a:xfrm>
            <a:off x="6096000" y="3352800"/>
            <a:ext cx="2286000"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Font typeface="Wingdings" charset="0"/>
              <a:buNone/>
            </a:pPr>
            <a:r>
              <a:rPr lang="en-US" sz="1400" kern="0" dirty="0">
                <a:latin typeface="Courier New"/>
                <a:cs typeface="Courier New"/>
              </a:rPr>
              <a:t>BEGIN OPTIONS</a:t>
            </a:r>
          </a:p>
          <a:p>
            <a:pPr marL="0" indent="0">
              <a:buFont typeface="Wingdings" charset="0"/>
              <a:buNone/>
            </a:pPr>
            <a:r>
              <a:rPr lang="en-US" sz="1400" kern="0" dirty="0">
                <a:latin typeface="Courier New"/>
                <a:cs typeface="Courier New"/>
              </a:rPr>
              <a:t>  AUXILIARY IFACE</a:t>
            </a:r>
          </a:p>
          <a:p>
            <a:pPr marL="0" indent="0">
              <a:buFont typeface="Wingdings" charset="0"/>
              <a:buNone/>
            </a:pPr>
            <a:r>
              <a:rPr lang="en-US" sz="1400" kern="0" dirty="0">
                <a:latin typeface="Courier New"/>
                <a:cs typeface="Courier New"/>
              </a:rPr>
              <a:t>END OPTIONS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DIMENSIONS</a:t>
            </a:r>
          </a:p>
          <a:p>
            <a:pPr marL="0" indent="0">
              <a:buFont typeface="Wingdings" charset="0"/>
              <a:buNone/>
            </a:pPr>
            <a:r>
              <a:rPr lang="en-US" sz="1400" kern="0" dirty="0">
                <a:latin typeface="Courier New"/>
                <a:cs typeface="Courier New"/>
              </a:rPr>
              <a:t>  MAXBOUND 1</a:t>
            </a:r>
          </a:p>
          <a:p>
            <a:pPr marL="0" indent="0">
              <a:buFont typeface="Wingdings" charset="0"/>
              <a:buNone/>
            </a:pPr>
            <a:r>
              <a:rPr lang="en-US" sz="1400" kern="0" dirty="0">
                <a:latin typeface="Courier New"/>
                <a:cs typeface="Courier New"/>
              </a:rPr>
              <a:t>END DIMENSIONS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PERIODDATA</a:t>
            </a:r>
          </a:p>
          <a:p>
            <a:pPr marL="0" indent="0">
              <a:buFont typeface="Wingdings" charset="0"/>
              <a:buNone/>
            </a:pPr>
            <a:r>
              <a:rPr lang="en-US" sz="1400" kern="0" dirty="0">
                <a:latin typeface="Courier New"/>
                <a:cs typeface="Courier New"/>
              </a:rPr>
              <a:t>  3 11 10 -1.5E5 0</a:t>
            </a:r>
          </a:p>
          <a:p>
            <a:pPr marL="0" indent="0">
              <a:buFont typeface="Wingdings" charset="0"/>
              <a:buNone/>
            </a:pPr>
            <a:r>
              <a:rPr lang="en-US" sz="1400" kern="0" dirty="0">
                <a:latin typeface="Courier New"/>
                <a:cs typeface="Courier New"/>
              </a:rPr>
              <a:t>END PERIODDATA</a:t>
            </a:r>
          </a:p>
        </p:txBody>
      </p:sp>
      <p:sp>
        <p:nvSpPr>
          <p:cNvPr id="9" name="Rectangle 8">
            <a:extLst>
              <a:ext uri="{FF2B5EF4-FFF2-40B4-BE49-F238E27FC236}">
                <a16:creationId xmlns:a16="http://schemas.microsoft.com/office/drawing/2014/main" id="{AE2082E2-A903-074A-B52B-7E367E3D5443}"/>
              </a:ext>
            </a:extLst>
          </p:cNvPr>
          <p:cNvSpPr/>
          <p:nvPr/>
        </p:nvSpPr>
        <p:spPr bwMode="auto">
          <a:xfrm>
            <a:off x="7909108" y="5629025"/>
            <a:ext cx="320492" cy="286251"/>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0" name="Rectangle 9">
            <a:extLst>
              <a:ext uri="{FF2B5EF4-FFF2-40B4-BE49-F238E27FC236}">
                <a16:creationId xmlns:a16="http://schemas.microsoft.com/office/drawing/2014/main" id="{F57F89BB-4E55-A64A-A04E-21F028D0037B}"/>
              </a:ext>
            </a:extLst>
          </p:cNvPr>
          <p:cNvSpPr/>
          <p:nvPr/>
        </p:nvSpPr>
        <p:spPr bwMode="auto">
          <a:xfrm>
            <a:off x="6300089" y="3614221"/>
            <a:ext cx="1781907" cy="31487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563893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Format: Blocks and Keywords</a:t>
            </a:r>
          </a:p>
        </p:txBody>
      </p:sp>
      <p:pic>
        <p:nvPicPr>
          <p:cNvPr id="7" name="Picture 6"/>
          <p:cNvPicPr>
            <a:picLocks noChangeAspect="1"/>
          </p:cNvPicPr>
          <p:nvPr/>
        </p:nvPicPr>
        <p:blipFill>
          <a:blip r:embed="rId2"/>
          <a:stretch>
            <a:fillRect/>
          </a:stretch>
        </p:blipFill>
        <p:spPr>
          <a:xfrm>
            <a:off x="914400" y="2590800"/>
            <a:ext cx="3537107" cy="1983719"/>
          </a:xfrm>
          <a:prstGeom prst="rect">
            <a:avLst/>
          </a:prstGeom>
        </p:spPr>
      </p:pic>
      <p:pic>
        <p:nvPicPr>
          <p:cNvPr id="8" name="Picture 7"/>
          <p:cNvPicPr>
            <a:picLocks noChangeAspect="1"/>
          </p:cNvPicPr>
          <p:nvPr/>
        </p:nvPicPr>
        <p:blipFill>
          <a:blip r:embed="rId3"/>
          <a:stretch>
            <a:fillRect/>
          </a:stretch>
        </p:blipFill>
        <p:spPr>
          <a:xfrm>
            <a:off x="5715000" y="2362200"/>
            <a:ext cx="2137341" cy="3730805"/>
          </a:xfrm>
          <a:prstGeom prst="rect">
            <a:avLst/>
          </a:prstGeom>
        </p:spPr>
      </p:pic>
      <p:sp>
        <p:nvSpPr>
          <p:cNvPr id="9" name="TextBox 8"/>
          <p:cNvSpPr txBox="1"/>
          <p:nvPr/>
        </p:nvSpPr>
        <p:spPr>
          <a:xfrm>
            <a:off x="1295400" y="2052935"/>
            <a:ext cx="2674080" cy="400110"/>
          </a:xfrm>
          <a:prstGeom prst="rect">
            <a:avLst/>
          </a:prstGeom>
          <a:noFill/>
        </p:spPr>
        <p:txBody>
          <a:bodyPr wrap="none" rtlCol="0">
            <a:spAutoFit/>
          </a:bodyPr>
          <a:lstStyle/>
          <a:p>
            <a:r>
              <a:rPr lang="en-US" sz="2000" dirty="0">
                <a:solidFill>
                  <a:schemeClr val="bg1"/>
                </a:solidFill>
              </a:rPr>
              <a:t>MODFLOW-2005 DIS</a:t>
            </a:r>
          </a:p>
        </p:txBody>
      </p:sp>
      <p:sp>
        <p:nvSpPr>
          <p:cNvPr id="10" name="TextBox 9"/>
          <p:cNvSpPr txBox="1"/>
          <p:nvPr/>
        </p:nvSpPr>
        <p:spPr>
          <a:xfrm>
            <a:off x="5611965" y="1905000"/>
            <a:ext cx="2236635" cy="400110"/>
          </a:xfrm>
          <a:prstGeom prst="rect">
            <a:avLst/>
          </a:prstGeom>
          <a:noFill/>
        </p:spPr>
        <p:txBody>
          <a:bodyPr wrap="none" rtlCol="0">
            <a:spAutoFit/>
          </a:bodyPr>
          <a:lstStyle/>
          <a:p>
            <a:r>
              <a:rPr lang="en-US" sz="2000" dirty="0">
                <a:solidFill>
                  <a:schemeClr val="bg1"/>
                </a:solidFill>
              </a:rPr>
              <a:t>MODFLOW 6 DIS</a:t>
            </a:r>
          </a:p>
        </p:txBody>
      </p:sp>
    </p:spTree>
    <p:extLst>
      <p:ext uri="{BB962C8B-B14F-4D97-AF65-F5344CB8AC3E}">
        <p14:creationId xmlns:p14="http://schemas.microsoft.com/office/powerpoint/2010/main" val="1835706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02C0-EA3E-8345-BBD7-CD977F7926F6}"/>
              </a:ext>
            </a:extLst>
          </p:cNvPr>
          <p:cNvSpPr>
            <a:spLocks noGrp="1"/>
          </p:cNvSpPr>
          <p:nvPr>
            <p:ph type="title"/>
          </p:nvPr>
        </p:nvSpPr>
        <p:spPr/>
        <p:txBody>
          <a:bodyPr/>
          <a:lstStyle/>
          <a:p>
            <a:r>
              <a:rPr lang="en-US" dirty="0"/>
              <a:t>Well (WEL) Package</a:t>
            </a:r>
          </a:p>
        </p:txBody>
      </p:sp>
      <p:pic>
        <p:nvPicPr>
          <p:cNvPr id="4" name="Picture 3">
            <a:extLst>
              <a:ext uri="{FF2B5EF4-FFF2-40B4-BE49-F238E27FC236}">
                <a16:creationId xmlns:a16="http://schemas.microsoft.com/office/drawing/2014/main" id="{8D48F508-58CC-AA47-9192-9990F25B3A53}"/>
              </a:ext>
            </a:extLst>
          </p:cNvPr>
          <p:cNvPicPr>
            <a:picLocks noChangeAspect="1"/>
          </p:cNvPicPr>
          <p:nvPr/>
        </p:nvPicPr>
        <p:blipFill rotWithShape="1">
          <a:blip r:embed="rId2"/>
          <a:srcRect r="46811"/>
          <a:stretch/>
        </p:blipFill>
        <p:spPr>
          <a:xfrm>
            <a:off x="207507" y="1274307"/>
            <a:ext cx="5355093" cy="5355093"/>
          </a:xfrm>
          <a:prstGeom prst="rect">
            <a:avLst/>
          </a:prstGeom>
        </p:spPr>
      </p:pic>
      <p:sp>
        <p:nvSpPr>
          <p:cNvPr id="5" name="Rectangle 4">
            <a:extLst>
              <a:ext uri="{FF2B5EF4-FFF2-40B4-BE49-F238E27FC236}">
                <a16:creationId xmlns:a16="http://schemas.microsoft.com/office/drawing/2014/main" id="{50B00C98-7C65-4440-A377-087C5CCBF16D}"/>
              </a:ext>
            </a:extLst>
          </p:cNvPr>
          <p:cNvSpPr/>
          <p:nvPr/>
        </p:nvSpPr>
        <p:spPr bwMode="auto">
          <a:xfrm>
            <a:off x="3694176" y="5695950"/>
            <a:ext cx="1106424" cy="4191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TextBox 5">
            <a:extLst>
              <a:ext uri="{FF2B5EF4-FFF2-40B4-BE49-F238E27FC236}">
                <a16:creationId xmlns:a16="http://schemas.microsoft.com/office/drawing/2014/main" id="{123B1DFF-1609-2C4D-BD29-FD14A13F4858}"/>
              </a:ext>
            </a:extLst>
          </p:cNvPr>
          <p:cNvSpPr txBox="1"/>
          <p:nvPr/>
        </p:nvSpPr>
        <p:spPr>
          <a:xfrm>
            <a:off x="5638800" y="1416784"/>
            <a:ext cx="3200400" cy="400110"/>
          </a:xfrm>
          <a:prstGeom prst="rect">
            <a:avLst/>
          </a:prstGeom>
          <a:noFill/>
        </p:spPr>
        <p:txBody>
          <a:bodyPr wrap="square" rtlCol="0">
            <a:spAutoFit/>
          </a:bodyPr>
          <a:lstStyle/>
          <a:p>
            <a:r>
              <a:rPr lang="en-US" sz="2000" dirty="0" err="1">
                <a:solidFill>
                  <a:srgbClr val="FFFFFF"/>
                </a:solidFill>
              </a:rPr>
              <a:t>Boundnames</a:t>
            </a:r>
            <a:endParaRPr lang="en-US" sz="2000" dirty="0">
              <a:solidFill>
                <a:srgbClr val="FFFFFF"/>
              </a:solidFill>
            </a:endParaRPr>
          </a:p>
        </p:txBody>
      </p:sp>
      <p:sp>
        <p:nvSpPr>
          <p:cNvPr id="7" name="Rectangle 6">
            <a:extLst>
              <a:ext uri="{FF2B5EF4-FFF2-40B4-BE49-F238E27FC236}">
                <a16:creationId xmlns:a16="http://schemas.microsoft.com/office/drawing/2014/main" id="{ECFF2DE9-8BB9-3945-9C4B-3714E8C9F46E}"/>
              </a:ext>
            </a:extLst>
          </p:cNvPr>
          <p:cNvSpPr/>
          <p:nvPr/>
        </p:nvSpPr>
        <p:spPr bwMode="auto">
          <a:xfrm>
            <a:off x="590855" y="2362200"/>
            <a:ext cx="1106424" cy="2286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8" name="Content Placeholder 2">
            <a:extLst>
              <a:ext uri="{FF2B5EF4-FFF2-40B4-BE49-F238E27FC236}">
                <a16:creationId xmlns:a16="http://schemas.microsoft.com/office/drawing/2014/main" id="{820557F9-D627-9047-9F31-C075C76920F9}"/>
              </a:ext>
            </a:extLst>
          </p:cNvPr>
          <p:cNvSpPr txBox="1">
            <a:spLocks/>
          </p:cNvSpPr>
          <p:nvPr/>
        </p:nvSpPr>
        <p:spPr bwMode="auto">
          <a:xfrm>
            <a:off x="6095999" y="3352800"/>
            <a:ext cx="2953269"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Font typeface="Wingdings" charset="0"/>
              <a:buNone/>
            </a:pPr>
            <a:r>
              <a:rPr lang="en-US" sz="1400" kern="0" dirty="0">
                <a:latin typeface="Courier New"/>
                <a:cs typeface="Courier New"/>
              </a:rPr>
              <a:t>BEGIN OPTIONS</a:t>
            </a:r>
          </a:p>
          <a:p>
            <a:pPr marL="0" indent="0">
              <a:buFont typeface="Wingdings" charset="0"/>
              <a:buNone/>
            </a:pPr>
            <a:r>
              <a:rPr lang="en-US" sz="1400" kern="0" dirty="0">
                <a:latin typeface="Courier New"/>
                <a:cs typeface="Courier New"/>
              </a:rPr>
              <a:t>  BOUNDNAMES</a:t>
            </a:r>
          </a:p>
          <a:p>
            <a:pPr marL="0" indent="0">
              <a:buFont typeface="Wingdings" charset="0"/>
              <a:buNone/>
            </a:pPr>
            <a:r>
              <a:rPr lang="en-US" sz="1400" kern="0" dirty="0">
                <a:latin typeface="Courier New"/>
                <a:cs typeface="Courier New"/>
              </a:rPr>
              <a:t>END OPTIONS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DIMENSIONS</a:t>
            </a:r>
          </a:p>
          <a:p>
            <a:pPr marL="0" indent="0">
              <a:buFont typeface="Wingdings" charset="0"/>
              <a:buNone/>
            </a:pPr>
            <a:r>
              <a:rPr lang="en-US" sz="1400" kern="0" dirty="0">
                <a:latin typeface="Courier New"/>
                <a:cs typeface="Courier New"/>
              </a:rPr>
              <a:t>  MAXBOUND 1</a:t>
            </a:r>
          </a:p>
          <a:p>
            <a:pPr marL="0" indent="0">
              <a:buFont typeface="Wingdings" charset="0"/>
              <a:buNone/>
            </a:pPr>
            <a:r>
              <a:rPr lang="en-US" sz="1400" kern="0" dirty="0">
                <a:latin typeface="Courier New"/>
                <a:cs typeface="Courier New"/>
              </a:rPr>
              <a:t>END DIMENSIONS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PERIODDATA</a:t>
            </a:r>
          </a:p>
          <a:p>
            <a:pPr marL="0" indent="0">
              <a:buFont typeface="Wingdings" charset="0"/>
              <a:buNone/>
            </a:pPr>
            <a:r>
              <a:rPr lang="en-US" sz="1400" kern="0" dirty="0">
                <a:latin typeface="Courier New"/>
                <a:cs typeface="Courier New"/>
              </a:rPr>
              <a:t>  3 11 10 -1.5E5 MYWELL</a:t>
            </a:r>
          </a:p>
          <a:p>
            <a:pPr marL="0" indent="0">
              <a:buFont typeface="Wingdings" charset="0"/>
              <a:buNone/>
            </a:pPr>
            <a:r>
              <a:rPr lang="en-US" sz="1400" kern="0" dirty="0">
                <a:latin typeface="Courier New"/>
                <a:cs typeface="Courier New"/>
              </a:rPr>
              <a:t>END PERIODDATA</a:t>
            </a:r>
          </a:p>
        </p:txBody>
      </p:sp>
      <p:sp>
        <p:nvSpPr>
          <p:cNvPr id="9" name="Rectangle 8">
            <a:extLst>
              <a:ext uri="{FF2B5EF4-FFF2-40B4-BE49-F238E27FC236}">
                <a16:creationId xmlns:a16="http://schemas.microsoft.com/office/drawing/2014/main" id="{D15D4281-76FE-EA4B-A451-1C3998F2A712}"/>
              </a:ext>
            </a:extLst>
          </p:cNvPr>
          <p:cNvSpPr/>
          <p:nvPr/>
        </p:nvSpPr>
        <p:spPr bwMode="auto">
          <a:xfrm>
            <a:off x="7921931" y="5629025"/>
            <a:ext cx="755704" cy="286251"/>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0" name="Rectangle 9">
            <a:extLst>
              <a:ext uri="{FF2B5EF4-FFF2-40B4-BE49-F238E27FC236}">
                <a16:creationId xmlns:a16="http://schemas.microsoft.com/office/drawing/2014/main" id="{EC8CA49E-95FF-724D-BE7E-B0FF7DD9ABC9}"/>
              </a:ext>
            </a:extLst>
          </p:cNvPr>
          <p:cNvSpPr/>
          <p:nvPr/>
        </p:nvSpPr>
        <p:spPr bwMode="auto">
          <a:xfrm>
            <a:off x="6324600" y="3614221"/>
            <a:ext cx="1217066" cy="31487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180725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02C0-EA3E-8345-BBD7-CD977F7926F6}"/>
              </a:ext>
            </a:extLst>
          </p:cNvPr>
          <p:cNvSpPr>
            <a:spLocks noGrp="1"/>
          </p:cNvSpPr>
          <p:nvPr>
            <p:ph type="title"/>
          </p:nvPr>
        </p:nvSpPr>
        <p:spPr/>
        <p:txBody>
          <a:bodyPr/>
          <a:lstStyle/>
          <a:p>
            <a:r>
              <a:rPr lang="en-US" dirty="0"/>
              <a:t>Well (WEL) Package</a:t>
            </a:r>
          </a:p>
        </p:txBody>
      </p:sp>
      <p:pic>
        <p:nvPicPr>
          <p:cNvPr id="4" name="Picture 3">
            <a:extLst>
              <a:ext uri="{FF2B5EF4-FFF2-40B4-BE49-F238E27FC236}">
                <a16:creationId xmlns:a16="http://schemas.microsoft.com/office/drawing/2014/main" id="{8D48F508-58CC-AA47-9192-9990F25B3A53}"/>
              </a:ext>
            </a:extLst>
          </p:cNvPr>
          <p:cNvPicPr>
            <a:picLocks noChangeAspect="1"/>
          </p:cNvPicPr>
          <p:nvPr/>
        </p:nvPicPr>
        <p:blipFill rotWithShape="1">
          <a:blip r:embed="rId2"/>
          <a:srcRect r="46811"/>
          <a:stretch/>
        </p:blipFill>
        <p:spPr>
          <a:xfrm>
            <a:off x="207507" y="1274307"/>
            <a:ext cx="5355093" cy="5355093"/>
          </a:xfrm>
          <a:prstGeom prst="rect">
            <a:avLst/>
          </a:prstGeom>
        </p:spPr>
      </p:pic>
      <p:sp>
        <p:nvSpPr>
          <p:cNvPr id="8" name="TextBox 7">
            <a:extLst>
              <a:ext uri="{FF2B5EF4-FFF2-40B4-BE49-F238E27FC236}">
                <a16:creationId xmlns:a16="http://schemas.microsoft.com/office/drawing/2014/main" id="{20FB06B3-C192-AA43-9916-EF7922133656}"/>
              </a:ext>
            </a:extLst>
          </p:cNvPr>
          <p:cNvSpPr txBox="1"/>
          <p:nvPr/>
        </p:nvSpPr>
        <p:spPr>
          <a:xfrm>
            <a:off x="5638800" y="1219200"/>
            <a:ext cx="3200400" cy="1569660"/>
          </a:xfrm>
          <a:prstGeom prst="rect">
            <a:avLst/>
          </a:prstGeom>
          <a:noFill/>
        </p:spPr>
        <p:txBody>
          <a:bodyPr wrap="square" rtlCol="0">
            <a:spAutoFit/>
          </a:bodyPr>
          <a:lstStyle/>
          <a:p>
            <a:r>
              <a:rPr lang="en-US" sz="1600" dirty="0">
                <a:solidFill>
                  <a:srgbClr val="FFFFFF"/>
                </a:solidFill>
              </a:rPr>
              <a:t>PRINT_INPUT: echo input to the listing file</a:t>
            </a:r>
          </a:p>
          <a:p>
            <a:r>
              <a:rPr lang="en-US" sz="1600" dirty="0">
                <a:solidFill>
                  <a:srgbClr val="FFFFFF"/>
                </a:solidFill>
              </a:rPr>
              <a:t>PRINT_FLOWS: write calculated CHD flows to the listing file</a:t>
            </a:r>
          </a:p>
          <a:p>
            <a:r>
              <a:rPr lang="en-US" sz="1600" dirty="0">
                <a:solidFill>
                  <a:srgbClr val="FFFFFF"/>
                </a:solidFill>
              </a:rPr>
              <a:t>SAVE_FLOWS: write calculated flows to budget file</a:t>
            </a:r>
          </a:p>
        </p:txBody>
      </p:sp>
      <p:sp>
        <p:nvSpPr>
          <p:cNvPr id="9" name="Rectangle 8">
            <a:extLst>
              <a:ext uri="{FF2B5EF4-FFF2-40B4-BE49-F238E27FC236}">
                <a16:creationId xmlns:a16="http://schemas.microsoft.com/office/drawing/2014/main" id="{16418505-BA24-474A-938F-0A01C3AAA16B}"/>
              </a:ext>
            </a:extLst>
          </p:cNvPr>
          <p:cNvSpPr/>
          <p:nvPr/>
        </p:nvSpPr>
        <p:spPr bwMode="auto">
          <a:xfrm>
            <a:off x="609600" y="2514600"/>
            <a:ext cx="1106424" cy="645414"/>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0" name="Rectangle 9">
            <a:extLst>
              <a:ext uri="{FF2B5EF4-FFF2-40B4-BE49-F238E27FC236}">
                <a16:creationId xmlns:a16="http://schemas.microsoft.com/office/drawing/2014/main" id="{F4A2C8E8-F54B-AC47-9FFD-43223068560D}"/>
              </a:ext>
            </a:extLst>
          </p:cNvPr>
          <p:cNvSpPr/>
          <p:nvPr/>
        </p:nvSpPr>
        <p:spPr bwMode="auto">
          <a:xfrm>
            <a:off x="6110840" y="3481754"/>
            <a:ext cx="1349929" cy="809958"/>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1" name="Content Placeholder 2">
            <a:extLst>
              <a:ext uri="{FF2B5EF4-FFF2-40B4-BE49-F238E27FC236}">
                <a16:creationId xmlns:a16="http://schemas.microsoft.com/office/drawing/2014/main" id="{8AF32472-B095-A54D-BA15-0000DF0B7F47}"/>
              </a:ext>
            </a:extLst>
          </p:cNvPr>
          <p:cNvSpPr txBox="1">
            <a:spLocks/>
          </p:cNvSpPr>
          <p:nvPr/>
        </p:nvSpPr>
        <p:spPr bwMode="auto">
          <a:xfrm>
            <a:off x="5943600" y="3200400"/>
            <a:ext cx="2953269"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Font typeface="Wingdings" charset="0"/>
              <a:buNone/>
            </a:pPr>
            <a:r>
              <a:rPr lang="en-US" sz="1400" kern="0" dirty="0">
                <a:latin typeface="Courier New"/>
                <a:cs typeface="Courier New"/>
              </a:rPr>
              <a:t>BEGIN OPTIONS</a:t>
            </a:r>
          </a:p>
          <a:p>
            <a:pPr marL="0" indent="0">
              <a:buFont typeface="Wingdings" charset="0"/>
              <a:buNone/>
            </a:pPr>
            <a:r>
              <a:rPr lang="en-US" sz="1400" kern="0" dirty="0">
                <a:latin typeface="Courier New"/>
                <a:cs typeface="Courier New"/>
              </a:rPr>
              <a:t>  PRINT_INPUT</a:t>
            </a:r>
          </a:p>
          <a:p>
            <a:pPr marL="0" indent="0">
              <a:buFont typeface="Wingdings" charset="0"/>
              <a:buNone/>
            </a:pPr>
            <a:r>
              <a:rPr lang="en-US" sz="1400" kern="0" dirty="0">
                <a:latin typeface="Courier New"/>
                <a:cs typeface="Courier New"/>
              </a:rPr>
              <a:t>  PRINT FLOWS</a:t>
            </a:r>
          </a:p>
          <a:p>
            <a:pPr marL="0" indent="0">
              <a:buFont typeface="Wingdings" charset="0"/>
              <a:buNone/>
            </a:pPr>
            <a:r>
              <a:rPr lang="en-US" sz="1400" kern="0" dirty="0">
                <a:latin typeface="Courier New"/>
                <a:cs typeface="Courier New"/>
              </a:rPr>
              <a:t>  SAVE_FLOWS</a:t>
            </a:r>
          </a:p>
          <a:p>
            <a:pPr marL="0" indent="0">
              <a:buFont typeface="Wingdings" charset="0"/>
              <a:buNone/>
            </a:pPr>
            <a:r>
              <a:rPr lang="en-US" sz="1400" kern="0" dirty="0">
                <a:latin typeface="Courier New"/>
                <a:cs typeface="Courier New"/>
              </a:rPr>
              <a:t>END OPTIONS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DIMENSIONS</a:t>
            </a:r>
          </a:p>
          <a:p>
            <a:pPr marL="0" indent="0">
              <a:buFont typeface="Wingdings" charset="0"/>
              <a:buNone/>
            </a:pPr>
            <a:r>
              <a:rPr lang="en-US" sz="1400" kern="0" dirty="0">
                <a:latin typeface="Courier New"/>
                <a:cs typeface="Courier New"/>
              </a:rPr>
              <a:t>  MAXBOUND 1</a:t>
            </a:r>
          </a:p>
          <a:p>
            <a:pPr marL="0" indent="0">
              <a:buFont typeface="Wingdings" charset="0"/>
              <a:buNone/>
            </a:pPr>
            <a:r>
              <a:rPr lang="en-US" sz="1400" kern="0" dirty="0">
                <a:latin typeface="Courier New"/>
                <a:cs typeface="Courier New"/>
              </a:rPr>
              <a:t>END DIMENSIONS</a:t>
            </a:r>
          </a:p>
          <a:p>
            <a:pPr marL="0" indent="0">
              <a:buFont typeface="Wingdings" charset="0"/>
              <a:buNone/>
            </a:pPr>
            <a:endParaRPr lang="en-US" sz="1400" kern="0" dirty="0">
              <a:latin typeface="Courier New"/>
              <a:cs typeface="Courier New"/>
            </a:endParaRPr>
          </a:p>
          <a:p>
            <a:pPr marL="0" indent="0">
              <a:buFont typeface="Wingdings" charset="0"/>
              <a:buNone/>
            </a:pPr>
            <a:r>
              <a:rPr lang="en-US" sz="1400" kern="0" dirty="0">
                <a:latin typeface="Courier New"/>
                <a:cs typeface="Courier New"/>
              </a:rPr>
              <a:t>BEGIN PERIODDATA</a:t>
            </a:r>
          </a:p>
          <a:p>
            <a:pPr marL="0" indent="0">
              <a:buFont typeface="Wingdings" charset="0"/>
              <a:buNone/>
            </a:pPr>
            <a:r>
              <a:rPr lang="en-US" sz="1400" kern="0" dirty="0">
                <a:latin typeface="Courier New"/>
                <a:cs typeface="Courier New"/>
              </a:rPr>
              <a:t>  3 11 10 -1.5E5</a:t>
            </a:r>
          </a:p>
          <a:p>
            <a:pPr marL="0" indent="0">
              <a:buFont typeface="Wingdings" charset="0"/>
              <a:buNone/>
            </a:pPr>
            <a:r>
              <a:rPr lang="en-US" sz="1400" kern="0" dirty="0">
                <a:latin typeface="Courier New"/>
                <a:cs typeface="Courier New"/>
              </a:rPr>
              <a:t>END PERIODDATA</a:t>
            </a:r>
          </a:p>
        </p:txBody>
      </p:sp>
    </p:spTree>
    <p:extLst>
      <p:ext uri="{BB962C8B-B14F-4D97-AF65-F5344CB8AC3E}">
        <p14:creationId xmlns:p14="http://schemas.microsoft.com/office/powerpoint/2010/main" val="2656842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02C0-EA3E-8345-BBD7-CD977F7926F6}"/>
              </a:ext>
            </a:extLst>
          </p:cNvPr>
          <p:cNvSpPr>
            <a:spLocks noGrp="1"/>
          </p:cNvSpPr>
          <p:nvPr>
            <p:ph type="title"/>
          </p:nvPr>
        </p:nvSpPr>
        <p:spPr/>
        <p:txBody>
          <a:bodyPr/>
          <a:lstStyle/>
          <a:p>
            <a:r>
              <a:rPr lang="en-US" dirty="0"/>
              <a:t>Well (WEL) Package</a:t>
            </a:r>
          </a:p>
        </p:txBody>
      </p:sp>
      <p:pic>
        <p:nvPicPr>
          <p:cNvPr id="4" name="Picture 3">
            <a:extLst>
              <a:ext uri="{FF2B5EF4-FFF2-40B4-BE49-F238E27FC236}">
                <a16:creationId xmlns:a16="http://schemas.microsoft.com/office/drawing/2014/main" id="{8D48F508-58CC-AA47-9192-9990F25B3A53}"/>
              </a:ext>
            </a:extLst>
          </p:cNvPr>
          <p:cNvPicPr>
            <a:picLocks noChangeAspect="1"/>
          </p:cNvPicPr>
          <p:nvPr/>
        </p:nvPicPr>
        <p:blipFill rotWithShape="1">
          <a:blip r:embed="rId2"/>
          <a:srcRect r="46811"/>
          <a:stretch/>
        </p:blipFill>
        <p:spPr>
          <a:xfrm>
            <a:off x="207507" y="1274307"/>
            <a:ext cx="5355093" cy="5355093"/>
          </a:xfrm>
          <a:prstGeom prst="rect">
            <a:avLst/>
          </a:prstGeom>
        </p:spPr>
      </p:pic>
      <p:sp>
        <p:nvSpPr>
          <p:cNvPr id="5" name="TextBox 4">
            <a:extLst>
              <a:ext uri="{FF2B5EF4-FFF2-40B4-BE49-F238E27FC236}">
                <a16:creationId xmlns:a16="http://schemas.microsoft.com/office/drawing/2014/main" id="{71408840-6F52-724E-80B2-0DB8D2BE93A8}"/>
              </a:ext>
            </a:extLst>
          </p:cNvPr>
          <p:cNvSpPr txBox="1"/>
          <p:nvPr/>
        </p:nvSpPr>
        <p:spPr>
          <a:xfrm>
            <a:off x="5638800" y="2667000"/>
            <a:ext cx="3200400" cy="1323439"/>
          </a:xfrm>
          <a:prstGeom prst="rect">
            <a:avLst/>
          </a:prstGeom>
          <a:noFill/>
        </p:spPr>
        <p:txBody>
          <a:bodyPr wrap="square" rtlCol="0">
            <a:spAutoFit/>
          </a:bodyPr>
          <a:lstStyle/>
          <a:p>
            <a:r>
              <a:rPr lang="en-US" sz="1600" dirty="0">
                <a:solidFill>
                  <a:srgbClr val="FFFFFF"/>
                </a:solidFill>
              </a:rPr>
              <a:t>Variables shown in blue can be represented using time series.  Values are interpolated each time step from a user-provided time series record.</a:t>
            </a:r>
          </a:p>
        </p:txBody>
      </p:sp>
      <p:sp>
        <p:nvSpPr>
          <p:cNvPr id="6" name="Rectangle 5">
            <a:extLst>
              <a:ext uri="{FF2B5EF4-FFF2-40B4-BE49-F238E27FC236}">
                <a16:creationId xmlns:a16="http://schemas.microsoft.com/office/drawing/2014/main" id="{7A2F7012-A008-6045-9426-2416F5D0C46F}"/>
              </a:ext>
            </a:extLst>
          </p:cNvPr>
          <p:cNvSpPr/>
          <p:nvPr/>
        </p:nvSpPr>
        <p:spPr bwMode="auto">
          <a:xfrm>
            <a:off x="514350" y="3276600"/>
            <a:ext cx="2305050" cy="25146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Rectangle 6">
            <a:extLst>
              <a:ext uri="{FF2B5EF4-FFF2-40B4-BE49-F238E27FC236}">
                <a16:creationId xmlns:a16="http://schemas.microsoft.com/office/drawing/2014/main" id="{421FEF53-AFFF-5C43-BE2C-0EB11994776B}"/>
              </a:ext>
            </a:extLst>
          </p:cNvPr>
          <p:cNvSpPr/>
          <p:nvPr/>
        </p:nvSpPr>
        <p:spPr bwMode="auto">
          <a:xfrm>
            <a:off x="2141220" y="5695950"/>
            <a:ext cx="1592580" cy="4191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3962924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B2D64-9F2A-114E-A58D-C1B0305E9242}"/>
              </a:ext>
            </a:extLst>
          </p:cNvPr>
          <p:cNvSpPr>
            <a:spLocks noGrp="1"/>
          </p:cNvSpPr>
          <p:nvPr>
            <p:ph type="title"/>
          </p:nvPr>
        </p:nvSpPr>
        <p:spPr/>
        <p:txBody>
          <a:bodyPr/>
          <a:lstStyle/>
          <a:p>
            <a:r>
              <a:rPr lang="en-US" dirty="0"/>
              <a:t>River (RIV) Package</a:t>
            </a:r>
          </a:p>
        </p:txBody>
      </p:sp>
      <p:pic>
        <p:nvPicPr>
          <p:cNvPr id="4" name="Picture 3">
            <a:extLst>
              <a:ext uri="{FF2B5EF4-FFF2-40B4-BE49-F238E27FC236}">
                <a16:creationId xmlns:a16="http://schemas.microsoft.com/office/drawing/2014/main" id="{176AA044-3189-4E41-9270-66154EAF859D}"/>
              </a:ext>
            </a:extLst>
          </p:cNvPr>
          <p:cNvPicPr>
            <a:picLocks noChangeAspect="1"/>
          </p:cNvPicPr>
          <p:nvPr/>
        </p:nvPicPr>
        <p:blipFill>
          <a:blip r:embed="rId2"/>
          <a:stretch>
            <a:fillRect/>
          </a:stretch>
        </p:blipFill>
        <p:spPr>
          <a:xfrm>
            <a:off x="838200" y="1447800"/>
            <a:ext cx="5038016" cy="3820495"/>
          </a:xfrm>
          <a:prstGeom prst="rect">
            <a:avLst/>
          </a:prstGeom>
        </p:spPr>
      </p:pic>
      <p:pic>
        <p:nvPicPr>
          <p:cNvPr id="6" name="Picture 5">
            <a:extLst>
              <a:ext uri="{FF2B5EF4-FFF2-40B4-BE49-F238E27FC236}">
                <a16:creationId xmlns:a16="http://schemas.microsoft.com/office/drawing/2014/main" id="{BE8D0D35-61B5-F642-8FCD-3E0BF3C49EFF}"/>
              </a:ext>
            </a:extLst>
          </p:cNvPr>
          <p:cNvPicPr>
            <a:picLocks noChangeAspect="1"/>
          </p:cNvPicPr>
          <p:nvPr/>
        </p:nvPicPr>
        <p:blipFill>
          <a:blip r:embed="rId3"/>
          <a:stretch>
            <a:fillRect/>
          </a:stretch>
        </p:blipFill>
        <p:spPr>
          <a:xfrm>
            <a:off x="6248400" y="990600"/>
            <a:ext cx="2236532" cy="5152516"/>
          </a:xfrm>
          <a:prstGeom prst="rect">
            <a:avLst/>
          </a:prstGeom>
        </p:spPr>
      </p:pic>
    </p:spTree>
    <p:extLst>
      <p:ext uri="{BB962C8B-B14F-4D97-AF65-F5344CB8AC3E}">
        <p14:creationId xmlns:p14="http://schemas.microsoft.com/office/powerpoint/2010/main" val="1442098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1DD7C-0173-EE4F-ACF4-E32F90E25C59}"/>
              </a:ext>
            </a:extLst>
          </p:cNvPr>
          <p:cNvSpPr>
            <a:spLocks noGrp="1"/>
          </p:cNvSpPr>
          <p:nvPr>
            <p:ph type="title"/>
          </p:nvPr>
        </p:nvSpPr>
        <p:spPr/>
        <p:txBody>
          <a:bodyPr/>
          <a:lstStyle/>
          <a:p>
            <a:r>
              <a:rPr lang="en-US" dirty="0"/>
              <a:t>Recharge (RCH) Package</a:t>
            </a:r>
          </a:p>
        </p:txBody>
      </p:sp>
      <p:sp>
        <p:nvSpPr>
          <p:cNvPr id="3" name="Content Placeholder 2">
            <a:extLst>
              <a:ext uri="{FF2B5EF4-FFF2-40B4-BE49-F238E27FC236}">
                <a16:creationId xmlns:a16="http://schemas.microsoft.com/office/drawing/2014/main" id="{05F008D8-389C-8A44-887E-03AD488E5307}"/>
              </a:ext>
            </a:extLst>
          </p:cNvPr>
          <p:cNvSpPr>
            <a:spLocks noGrp="1"/>
          </p:cNvSpPr>
          <p:nvPr>
            <p:ph idx="1"/>
          </p:nvPr>
        </p:nvSpPr>
        <p:spPr/>
        <p:txBody>
          <a:bodyPr/>
          <a:lstStyle/>
          <a:p>
            <a:r>
              <a:rPr lang="en-US" dirty="0"/>
              <a:t>Legacy array style (READASARRAYS)</a:t>
            </a:r>
          </a:p>
          <a:p>
            <a:pPr lvl="1"/>
            <a:r>
              <a:rPr lang="en-US" dirty="0"/>
              <a:t>Only works for DIS and DISV GWF Models</a:t>
            </a:r>
          </a:p>
          <a:p>
            <a:pPr lvl="1"/>
            <a:r>
              <a:rPr lang="en-US" dirty="0"/>
              <a:t>Easy to specify constant values</a:t>
            </a:r>
          </a:p>
          <a:p>
            <a:r>
              <a:rPr lang="en-US" dirty="0"/>
              <a:t>List style</a:t>
            </a:r>
          </a:p>
          <a:p>
            <a:pPr lvl="1"/>
            <a:r>
              <a:rPr lang="en-US" dirty="0"/>
              <a:t>More flexibility</a:t>
            </a:r>
          </a:p>
          <a:p>
            <a:pPr lvl="1"/>
            <a:r>
              <a:rPr lang="en-US" dirty="0"/>
              <a:t>Can specify multiple recharge rates for a single cell (perhaps based on land use, for example)</a:t>
            </a:r>
          </a:p>
          <a:p>
            <a:pPr lvl="1"/>
            <a:r>
              <a:rPr lang="en-US" dirty="0"/>
              <a:t>Also applies to EVT</a:t>
            </a:r>
          </a:p>
        </p:txBody>
      </p:sp>
    </p:spTree>
    <p:extLst>
      <p:ext uri="{BB962C8B-B14F-4D97-AF65-F5344CB8AC3E}">
        <p14:creationId xmlns:p14="http://schemas.microsoft.com/office/powerpoint/2010/main" val="4082025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1368-E95D-D340-AFB1-AD738070CB4C}"/>
              </a:ext>
            </a:extLst>
          </p:cNvPr>
          <p:cNvSpPr>
            <a:spLocks noGrp="1"/>
          </p:cNvSpPr>
          <p:nvPr>
            <p:ph type="title"/>
          </p:nvPr>
        </p:nvSpPr>
        <p:spPr/>
        <p:txBody>
          <a:bodyPr/>
          <a:lstStyle/>
          <a:p>
            <a:r>
              <a:rPr lang="en-US" dirty="0"/>
              <a:t>Recharge (RCH) Package</a:t>
            </a:r>
          </a:p>
        </p:txBody>
      </p:sp>
      <p:pic>
        <p:nvPicPr>
          <p:cNvPr id="3" name="Picture 2">
            <a:extLst>
              <a:ext uri="{FF2B5EF4-FFF2-40B4-BE49-F238E27FC236}">
                <a16:creationId xmlns:a16="http://schemas.microsoft.com/office/drawing/2014/main" id="{F69575E3-CDD7-B744-8C18-D1B6F8D0587C}"/>
              </a:ext>
            </a:extLst>
          </p:cNvPr>
          <p:cNvPicPr>
            <a:picLocks noChangeAspect="1"/>
          </p:cNvPicPr>
          <p:nvPr/>
        </p:nvPicPr>
        <p:blipFill>
          <a:blip r:embed="rId2"/>
          <a:stretch>
            <a:fillRect/>
          </a:stretch>
        </p:blipFill>
        <p:spPr>
          <a:xfrm>
            <a:off x="1828800" y="1524000"/>
            <a:ext cx="4064000" cy="4826000"/>
          </a:xfrm>
          <a:prstGeom prst="rect">
            <a:avLst/>
          </a:prstGeom>
        </p:spPr>
      </p:pic>
      <p:pic>
        <p:nvPicPr>
          <p:cNvPr id="4" name="Picture 3">
            <a:extLst>
              <a:ext uri="{FF2B5EF4-FFF2-40B4-BE49-F238E27FC236}">
                <a16:creationId xmlns:a16="http://schemas.microsoft.com/office/drawing/2014/main" id="{91E8550E-F0EF-2544-B6D5-3EFC3DBEE0B6}"/>
              </a:ext>
            </a:extLst>
          </p:cNvPr>
          <p:cNvPicPr>
            <a:picLocks noChangeAspect="1"/>
          </p:cNvPicPr>
          <p:nvPr/>
        </p:nvPicPr>
        <p:blipFill>
          <a:blip r:embed="rId3"/>
          <a:stretch>
            <a:fillRect/>
          </a:stretch>
        </p:blipFill>
        <p:spPr>
          <a:xfrm>
            <a:off x="6427650" y="2381174"/>
            <a:ext cx="2061006" cy="1903477"/>
          </a:xfrm>
          <a:prstGeom prst="rect">
            <a:avLst/>
          </a:prstGeom>
        </p:spPr>
      </p:pic>
    </p:spTree>
    <p:extLst>
      <p:ext uri="{BB962C8B-B14F-4D97-AF65-F5344CB8AC3E}">
        <p14:creationId xmlns:p14="http://schemas.microsoft.com/office/powerpoint/2010/main" val="2738015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89EBB-EABB-6144-85CC-D84FFFB46CCC}"/>
              </a:ext>
            </a:extLst>
          </p:cNvPr>
          <p:cNvSpPr>
            <a:spLocks noGrp="1"/>
          </p:cNvSpPr>
          <p:nvPr>
            <p:ph type="title"/>
          </p:nvPr>
        </p:nvSpPr>
        <p:spPr/>
        <p:txBody>
          <a:bodyPr/>
          <a:lstStyle/>
          <a:p>
            <a:r>
              <a:rPr lang="en-US" dirty="0"/>
              <a:t>Multiple Packages of Same Type</a:t>
            </a:r>
          </a:p>
        </p:txBody>
      </p:sp>
      <p:pic>
        <p:nvPicPr>
          <p:cNvPr id="3" name="Picture 2">
            <a:extLst>
              <a:ext uri="{FF2B5EF4-FFF2-40B4-BE49-F238E27FC236}">
                <a16:creationId xmlns:a16="http://schemas.microsoft.com/office/drawing/2014/main" id="{4CE119A8-D635-2A41-AE94-3FC2141D7D05}"/>
              </a:ext>
            </a:extLst>
          </p:cNvPr>
          <p:cNvPicPr>
            <a:picLocks noChangeAspect="1"/>
          </p:cNvPicPr>
          <p:nvPr/>
        </p:nvPicPr>
        <p:blipFill>
          <a:blip r:embed="rId2"/>
          <a:stretch>
            <a:fillRect/>
          </a:stretch>
        </p:blipFill>
        <p:spPr>
          <a:xfrm>
            <a:off x="2404603" y="1143000"/>
            <a:ext cx="4334794" cy="5552314"/>
          </a:xfrm>
          <a:prstGeom prst="rect">
            <a:avLst/>
          </a:prstGeom>
        </p:spPr>
      </p:pic>
      <p:sp>
        <p:nvSpPr>
          <p:cNvPr id="4" name="Rectangle 3">
            <a:extLst>
              <a:ext uri="{FF2B5EF4-FFF2-40B4-BE49-F238E27FC236}">
                <a16:creationId xmlns:a16="http://schemas.microsoft.com/office/drawing/2014/main" id="{F42977A7-D42B-044C-8596-B25C653C4574}"/>
              </a:ext>
            </a:extLst>
          </p:cNvPr>
          <p:cNvSpPr/>
          <p:nvPr/>
        </p:nvSpPr>
        <p:spPr bwMode="auto">
          <a:xfrm>
            <a:off x="2514600" y="3352800"/>
            <a:ext cx="3810000" cy="25146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611252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IMS Input File</a:t>
            </a:r>
          </a:p>
        </p:txBody>
      </p:sp>
      <p:pic>
        <p:nvPicPr>
          <p:cNvPr id="5" name="Picture 4"/>
          <p:cNvPicPr>
            <a:picLocks noChangeAspect="1"/>
          </p:cNvPicPr>
          <p:nvPr/>
        </p:nvPicPr>
        <p:blipFill>
          <a:blip r:embed="rId2"/>
          <a:stretch>
            <a:fillRect/>
          </a:stretch>
        </p:blipFill>
        <p:spPr>
          <a:xfrm>
            <a:off x="762000" y="1143000"/>
            <a:ext cx="4098593" cy="4684105"/>
          </a:xfrm>
          <a:prstGeom prst="rect">
            <a:avLst/>
          </a:prstGeom>
        </p:spPr>
      </p:pic>
      <p:sp>
        <p:nvSpPr>
          <p:cNvPr id="6" name="Content Placeholder 2"/>
          <p:cNvSpPr txBox="1">
            <a:spLocks/>
          </p:cNvSpPr>
          <p:nvPr/>
        </p:nvSpPr>
        <p:spPr bwMode="auto">
          <a:xfrm>
            <a:off x="5410200" y="1371600"/>
            <a:ext cx="2971800"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Font typeface="Wingdings" charset="0"/>
              <a:buNone/>
            </a:pPr>
            <a:r>
              <a:rPr lang="en-US" sz="1800" dirty="0">
                <a:latin typeface="Courier New"/>
                <a:cs typeface="Courier New"/>
              </a:rPr>
              <a:t>BEGIN OPTIONS</a:t>
            </a:r>
          </a:p>
          <a:p>
            <a:pPr marL="0" indent="0">
              <a:buFont typeface="Wingdings" charset="0"/>
              <a:buNone/>
            </a:pPr>
            <a:r>
              <a:rPr lang="en-US" sz="1800" dirty="0">
                <a:latin typeface="Courier New"/>
                <a:cs typeface="Courier New"/>
              </a:rPr>
              <a:t>  COMPLEXITY SIMPLE</a:t>
            </a:r>
          </a:p>
          <a:p>
            <a:pPr marL="0" indent="0">
              <a:buFont typeface="Wingdings" charset="0"/>
              <a:buNone/>
            </a:pPr>
            <a:r>
              <a:rPr lang="en-US" sz="1800" dirty="0">
                <a:latin typeface="Courier New"/>
                <a:cs typeface="Courier New"/>
              </a:rPr>
              <a:t>END OPTIONS</a:t>
            </a:r>
          </a:p>
          <a:p>
            <a:pPr marL="0" indent="0">
              <a:buFont typeface="Wingdings" charset="0"/>
              <a:buNone/>
            </a:pPr>
            <a:endParaRPr lang="en-US" sz="1800" dirty="0">
              <a:latin typeface="Courier New"/>
              <a:cs typeface="Courier New"/>
            </a:endParaRPr>
          </a:p>
          <a:p>
            <a:pPr marL="0" indent="0">
              <a:buFont typeface="Wingdings" charset="0"/>
              <a:buNone/>
            </a:pPr>
            <a:r>
              <a:rPr lang="en-US" sz="1800" dirty="0">
                <a:latin typeface="Courier New"/>
                <a:cs typeface="Courier New"/>
              </a:rPr>
              <a:t>BEGIN NONLINEAR</a:t>
            </a:r>
          </a:p>
          <a:p>
            <a:pPr marL="0" indent="0">
              <a:buFont typeface="Wingdings" charset="0"/>
              <a:buNone/>
            </a:pPr>
            <a:r>
              <a:rPr lang="en-US" sz="1800" dirty="0">
                <a:latin typeface="Courier New"/>
                <a:cs typeface="Courier New"/>
              </a:rPr>
              <a:t>END NONLINEAR</a:t>
            </a:r>
          </a:p>
          <a:p>
            <a:pPr marL="0" indent="0">
              <a:buFont typeface="Wingdings" charset="0"/>
              <a:buNone/>
            </a:pPr>
            <a:endParaRPr lang="en-US" sz="1800" dirty="0">
              <a:latin typeface="Courier New"/>
              <a:cs typeface="Courier New"/>
            </a:endParaRPr>
          </a:p>
          <a:p>
            <a:pPr marL="0" indent="0">
              <a:buFont typeface="Wingdings" charset="0"/>
              <a:buNone/>
            </a:pPr>
            <a:r>
              <a:rPr lang="en-US" sz="1800" dirty="0">
                <a:latin typeface="Courier New"/>
                <a:cs typeface="Courier New"/>
              </a:rPr>
              <a:t>BEGIN LINEAR</a:t>
            </a:r>
          </a:p>
          <a:p>
            <a:pPr marL="0" indent="0">
              <a:buFont typeface="Wingdings" charset="0"/>
              <a:buNone/>
            </a:pPr>
            <a:r>
              <a:rPr lang="en-US" sz="1800" dirty="0">
                <a:latin typeface="Courier New"/>
                <a:cs typeface="Courier New"/>
              </a:rPr>
              <a:t>END LINEAR</a:t>
            </a:r>
          </a:p>
          <a:p>
            <a:pPr marL="0" indent="0">
              <a:buFont typeface="Wingdings" charset="0"/>
              <a:buNone/>
            </a:pPr>
            <a:endParaRPr lang="en-US" sz="1800" dirty="0">
              <a:latin typeface="Courier New"/>
              <a:cs typeface="Courier New"/>
            </a:endParaRPr>
          </a:p>
        </p:txBody>
      </p:sp>
    </p:spTree>
    <p:extLst>
      <p:ext uri="{BB962C8B-B14F-4D97-AF65-F5344CB8AC3E}">
        <p14:creationId xmlns:p14="http://schemas.microsoft.com/office/powerpoint/2010/main" val="3181722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Output</a:t>
            </a:r>
          </a:p>
        </p:txBody>
      </p:sp>
      <p:sp>
        <p:nvSpPr>
          <p:cNvPr id="3" name="Content Placeholder 2"/>
          <p:cNvSpPr>
            <a:spLocks noGrp="1"/>
          </p:cNvSpPr>
          <p:nvPr>
            <p:ph idx="1"/>
          </p:nvPr>
        </p:nvSpPr>
        <p:spPr>
          <a:xfrm>
            <a:off x="381000" y="1143000"/>
            <a:ext cx="8305800" cy="4495800"/>
          </a:xfrm>
        </p:spPr>
        <p:txBody>
          <a:bodyPr/>
          <a:lstStyle/>
          <a:p>
            <a:r>
              <a:rPr lang="en-US" sz="2000" dirty="0"/>
              <a:t>Listing files</a:t>
            </a:r>
          </a:p>
          <a:p>
            <a:pPr lvl="1"/>
            <a:r>
              <a:rPr lang="en-US" sz="1800" dirty="0"/>
              <a:t>Simulation list file (</a:t>
            </a:r>
            <a:r>
              <a:rPr lang="en-US" sz="1800" dirty="0" err="1"/>
              <a:t>mfsim.lst</a:t>
            </a:r>
            <a:r>
              <a:rPr lang="en-US" sz="1800" dirty="0"/>
              <a:t>)</a:t>
            </a:r>
          </a:p>
          <a:p>
            <a:pPr lvl="1"/>
            <a:r>
              <a:rPr lang="en-US" sz="1800" dirty="0"/>
              <a:t>Model list file (e.g. ps1.lst)</a:t>
            </a:r>
          </a:p>
          <a:p>
            <a:r>
              <a:rPr lang="en-US" sz="2000" dirty="0"/>
              <a:t>Heads</a:t>
            </a:r>
          </a:p>
          <a:p>
            <a:pPr lvl="1"/>
            <a:r>
              <a:rPr lang="en-US" sz="1800" dirty="0"/>
              <a:t>Automatically printed to GWF list file at end of stress period</a:t>
            </a:r>
          </a:p>
          <a:p>
            <a:pPr lvl="1"/>
            <a:r>
              <a:rPr lang="en-US" sz="1800" dirty="0"/>
              <a:t>Can also be written to a binary file</a:t>
            </a:r>
          </a:p>
          <a:p>
            <a:r>
              <a:rPr lang="en-US" sz="2000" dirty="0"/>
              <a:t>Budgets</a:t>
            </a:r>
          </a:p>
          <a:p>
            <a:pPr lvl="1"/>
            <a:r>
              <a:rPr lang="en-US" sz="1800" dirty="0"/>
              <a:t>Can be written to GWF list file (not recommended)</a:t>
            </a:r>
          </a:p>
          <a:p>
            <a:pPr lvl="1"/>
            <a:r>
              <a:rPr lang="en-US" sz="1800" dirty="0"/>
              <a:t>Can also be written to a binary file</a:t>
            </a:r>
          </a:p>
          <a:p>
            <a:r>
              <a:rPr lang="en-US" sz="2000" dirty="0"/>
              <a:t>Observations</a:t>
            </a:r>
          </a:p>
          <a:p>
            <a:pPr lvl="1"/>
            <a:r>
              <a:rPr lang="en-US" sz="1800" dirty="0"/>
              <a:t>Written to CSV (comma separated value) files</a:t>
            </a:r>
          </a:p>
          <a:p>
            <a:r>
              <a:rPr lang="en-US" sz="2000" dirty="0"/>
              <a:t>Binary Grid File</a:t>
            </a:r>
          </a:p>
          <a:p>
            <a:pPr lvl="1"/>
            <a:r>
              <a:rPr lang="en-US" sz="1800" dirty="0"/>
              <a:t>Always written; useful for post processors</a:t>
            </a:r>
          </a:p>
          <a:p>
            <a:r>
              <a:rPr lang="en-US" sz="2200" dirty="0"/>
              <a:t>All binary files are double precision</a:t>
            </a:r>
          </a:p>
        </p:txBody>
      </p:sp>
    </p:spTree>
    <p:extLst>
      <p:ext uri="{BB962C8B-B14F-4D97-AF65-F5344CB8AC3E}">
        <p14:creationId xmlns:p14="http://schemas.microsoft.com/office/powerpoint/2010/main" val="2063732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Output Control File</a:t>
            </a:r>
          </a:p>
        </p:txBody>
      </p:sp>
      <p:sp>
        <p:nvSpPr>
          <p:cNvPr id="7" name="Content Placeholder 6"/>
          <p:cNvSpPr>
            <a:spLocks noGrp="1"/>
          </p:cNvSpPr>
          <p:nvPr>
            <p:ph idx="1"/>
          </p:nvPr>
        </p:nvSpPr>
        <p:spPr/>
        <p:txBody>
          <a:bodyPr/>
          <a:lstStyle/>
          <a:p>
            <a:r>
              <a:rPr lang="en-US" dirty="0"/>
              <a:t>Specified in GWF name file as “OC6”</a:t>
            </a:r>
          </a:p>
        </p:txBody>
      </p:sp>
      <p:pic>
        <p:nvPicPr>
          <p:cNvPr id="5" name="Picture 4"/>
          <p:cNvPicPr>
            <a:picLocks noChangeAspect="1"/>
          </p:cNvPicPr>
          <p:nvPr/>
        </p:nvPicPr>
        <p:blipFill>
          <a:blip r:embed="rId2"/>
          <a:stretch>
            <a:fillRect/>
          </a:stretch>
        </p:blipFill>
        <p:spPr>
          <a:xfrm>
            <a:off x="457200" y="2017305"/>
            <a:ext cx="5804215" cy="3316695"/>
          </a:xfrm>
          <a:prstGeom prst="rect">
            <a:avLst/>
          </a:prstGeom>
        </p:spPr>
      </p:pic>
    </p:spTree>
    <p:extLst>
      <p:ext uri="{BB962C8B-B14F-4D97-AF65-F5344CB8AC3E}">
        <p14:creationId xmlns:p14="http://schemas.microsoft.com/office/powerpoint/2010/main" val="4107613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Blocks and Keywords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1000" y="1143000"/>
            <a:ext cx="5220335" cy="409267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05200" y="2514600"/>
            <a:ext cx="5283420" cy="387976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02789" y="152400"/>
            <a:ext cx="1394761" cy="1805925"/>
          </a:xfrm>
          <a:prstGeom prst="rect">
            <a:avLst/>
          </a:prstGeom>
        </p:spPr>
      </p:pic>
    </p:spTree>
    <p:extLst>
      <p:ext uri="{BB962C8B-B14F-4D97-AF65-F5344CB8AC3E}">
        <p14:creationId xmlns:p14="http://schemas.microsoft.com/office/powerpoint/2010/main" val="109127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Output Control File</a:t>
            </a:r>
          </a:p>
        </p:txBody>
      </p:sp>
      <p:pic>
        <p:nvPicPr>
          <p:cNvPr id="5" name="Picture 4"/>
          <p:cNvPicPr>
            <a:picLocks noChangeAspect="1"/>
          </p:cNvPicPr>
          <p:nvPr/>
        </p:nvPicPr>
        <p:blipFill>
          <a:blip r:embed="rId2"/>
          <a:stretch>
            <a:fillRect/>
          </a:stretch>
        </p:blipFill>
        <p:spPr>
          <a:xfrm>
            <a:off x="457200" y="1828800"/>
            <a:ext cx="5804215" cy="3316695"/>
          </a:xfrm>
          <a:prstGeom prst="rect">
            <a:avLst/>
          </a:prstGeom>
        </p:spPr>
      </p:pic>
      <p:sp>
        <p:nvSpPr>
          <p:cNvPr id="6" name="Rectangle 5"/>
          <p:cNvSpPr/>
          <p:nvPr/>
        </p:nvSpPr>
        <p:spPr bwMode="auto">
          <a:xfrm>
            <a:off x="806957" y="3000876"/>
            <a:ext cx="2028445" cy="351924"/>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TextBox 6"/>
          <p:cNvSpPr txBox="1"/>
          <p:nvPr/>
        </p:nvSpPr>
        <p:spPr>
          <a:xfrm>
            <a:off x="6477001" y="2819400"/>
            <a:ext cx="2514600" cy="1200328"/>
          </a:xfrm>
          <a:prstGeom prst="rect">
            <a:avLst/>
          </a:prstGeom>
          <a:noFill/>
        </p:spPr>
        <p:txBody>
          <a:bodyPr wrap="square" rtlCol="0">
            <a:spAutoFit/>
          </a:bodyPr>
          <a:lstStyle/>
          <a:p>
            <a:r>
              <a:rPr lang="en-US" sz="2400" dirty="0">
                <a:solidFill>
                  <a:srgbClr val="FFFFFF"/>
                </a:solidFill>
              </a:rPr>
              <a:t>Names of budget and head files to create</a:t>
            </a:r>
          </a:p>
        </p:txBody>
      </p:sp>
    </p:spTree>
    <p:extLst>
      <p:ext uri="{BB962C8B-B14F-4D97-AF65-F5344CB8AC3E}">
        <p14:creationId xmlns:p14="http://schemas.microsoft.com/office/powerpoint/2010/main" val="482311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Output Control File</a:t>
            </a:r>
          </a:p>
        </p:txBody>
      </p:sp>
      <p:pic>
        <p:nvPicPr>
          <p:cNvPr id="5" name="Picture 4"/>
          <p:cNvPicPr>
            <a:picLocks noChangeAspect="1"/>
          </p:cNvPicPr>
          <p:nvPr/>
        </p:nvPicPr>
        <p:blipFill>
          <a:blip r:embed="rId2"/>
          <a:stretch>
            <a:fillRect/>
          </a:stretch>
        </p:blipFill>
        <p:spPr>
          <a:xfrm>
            <a:off x="457200" y="1828800"/>
            <a:ext cx="5804215" cy="3316695"/>
          </a:xfrm>
          <a:prstGeom prst="rect">
            <a:avLst/>
          </a:prstGeom>
        </p:spPr>
      </p:pic>
      <p:sp>
        <p:nvSpPr>
          <p:cNvPr id="6" name="Rectangle 5"/>
          <p:cNvSpPr/>
          <p:nvPr/>
        </p:nvSpPr>
        <p:spPr bwMode="auto">
          <a:xfrm>
            <a:off x="790955" y="4419600"/>
            <a:ext cx="2028445" cy="351924"/>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TextBox 6"/>
          <p:cNvSpPr txBox="1"/>
          <p:nvPr/>
        </p:nvSpPr>
        <p:spPr>
          <a:xfrm>
            <a:off x="6477001" y="2990672"/>
            <a:ext cx="2514600" cy="1200328"/>
          </a:xfrm>
          <a:prstGeom prst="rect">
            <a:avLst/>
          </a:prstGeom>
          <a:noFill/>
        </p:spPr>
        <p:txBody>
          <a:bodyPr wrap="square" rtlCol="0">
            <a:spAutoFit/>
          </a:bodyPr>
          <a:lstStyle/>
          <a:p>
            <a:r>
              <a:rPr lang="en-US" sz="2400" dirty="0">
                <a:solidFill>
                  <a:srgbClr val="FFFFFF"/>
                </a:solidFill>
              </a:rPr>
              <a:t>How often to save or print for the stress period</a:t>
            </a:r>
          </a:p>
        </p:txBody>
      </p:sp>
      <p:pic>
        <p:nvPicPr>
          <p:cNvPr id="2" name="Picture 1"/>
          <p:cNvPicPr>
            <a:picLocks noChangeAspect="1"/>
          </p:cNvPicPr>
          <p:nvPr/>
        </p:nvPicPr>
        <p:blipFill>
          <a:blip r:embed="rId3"/>
          <a:stretch>
            <a:fillRect/>
          </a:stretch>
        </p:blipFill>
        <p:spPr>
          <a:xfrm>
            <a:off x="6477000" y="4318000"/>
            <a:ext cx="2260600" cy="1168400"/>
          </a:xfrm>
          <a:prstGeom prst="rect">
            <a:avLst/>
          </a:prstGeom>
        </p:spPr>
      </p:pic>
      <p:sp>
        <p:nvSpPr>
          <p:cNvPr id="8" name="TextBox 7"/>
          <p:cNvSpPr txBox="1"/>
          <p:nvPr/>
        </p:nvSpPr>
        <p:spPr>
          <a:xfrm>
            <a:off x="5462374" y="5950803"/>
            <a:ext cx="3681626" cy="830997"/>
          </a:xfrm>
          <a:prstGeom prst="rect">
            <a:avLst/>
          </a:prstGeom>
          <a:noFill/>
        </p:spPr>
        <p:txBody>
          <a:bodyPr wrap="square" rtlCol="0">
            <a:spAutoFit/>
          </a:bodyPr>
          <a:lstStyle/>
          <a:p>
            <a:r>
              <a:rPr lang="en-US" sz="2400" dirty="0">
                <a:solidFill>
                  <a:srgbClr val="FFFFFF"/>
                </a:solidFill>
              </a:rPr>
              <a:t>e.g. SAVE HEAD LAST</a:t>
            </a:r>
          </a:p>
        </p:txBody>
      </p:sp>
    </p:spTree>
    <p:extLst>
      <p:ext uri="{BB962C8B-B14F-4D97-AF65-F5344CB8AC3E}">
        <p14:creationId xmlns:p14="http://schemas.microsoft.com/office/powerpoint/2010/main" val="3496637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IDOMAIN Capability (cont.)</a:t>
            </a:r>
          </a:p>
        </p:txBody>
      </p:sp>
      <p:sp>
        <p:nvSpPr>
          <p:cNvPr id="3" name="Content Placeholder 2"/>
          <p:cNvSpPr>
            <a:spLocks noGrp="1"/>
          </p:cNvSpPr>
          <p:nvPr>
            <p:ph idx="1"/>
          </p:nvPr>
        </p:nvSpPr>
        <p:spPr/>
        <p:txBody>
          <a:bodyPr/>
          <a:lstStyle/>
          <a:p>
            <a:r>
              <a:rPr lang="en-US" dirty="0"/>
              <a:t>How does IDOMAIN affect flows written by MODFLOW?</a:t>
            </a:r>
          </a:p>
          <a:p>
            <a:pPr lvl="1"/>
            <a:r>
              <a:rPr lang="en-US" dirty="0"/>
              <a:t>Cell connections are more flexible, so needed to rethink “FLOW RIGHT FACE”, ... </a:t>
            </a:r>
          </a:p>
          <a:p>
            <a:pPr lvl="1"/>
            <a:r>
              <a:rPr lang="en-US" dirty="0"/>
              <a:t>Cell connectivity is written to the “binary grid file”</a:t>
            </a:r>
          </a:p>
          <a:p>
            <a:pPr lvl="1"/>
            <a:r>
              <a:rPr lang="en-US" dirty="0"/>
              <a:t>Flows between adjacent cells, “FLOW JA FACE”, corresponds to cell connectivity in binary grid file</a:t>
            </a:r>
          </a:p>
        </p:txBody>
      </p:sp>
      <p:pic>
        <p:nvPicPr>
          <p:cNvPr id="4" name="Picture 3"/>
          <p:cNvPicPr>
            <a:picLocks noChangeAspect="1"/>
          </p:cNvPicPr>
          <p:nvPr/>
        </p:nvPicPr>
        <p:blipFill>
          <a:blip r:embed="rId2"/>
          <a:stretch>
            <a:fillRect/>
          </a:stretch>
        </p:blipFill>
        <p:spPr>
          <a:xfrm>
            <a:off x="2133600" y="4495800"/>
            <a:ext cx="4759251" cy="1899665"/>
          </a:xfrm>
          <a:prstGeom prst="rect">
            <a:avLst/>
          </a:prstGeom>
        </p:spPr>
      </p:pic>
    </p:spTree>
    <p:extLst>
      <p:ext uri="{BB962C8B-B14F-4D97-AF65-F5344CB8AC3E}">
        <p14:creationId xmlns:p14="http://schemas.microsoft.com/office/powerpoint/2010/main" val="1930767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MODFLOW 6 Problem</a:t>
            </a:r>
          </a:p>
        </p:txBody>
      </p:sp>
      <p:pic>
        <p:nvPicPr>
          <p:cNvPr id="3" name="Picture 2">
            <a:extLst>
              <a:ext uri="{FF2B5EF4-FFF2-40B4-BE49-F238E27FC236}">
                <a16:creationId xmlns:a16="http://schemas.microsoft.com/office/drawing/2014/main" id="{1A62773A-7AB5-B141-BF93-31021DFDFE85}"/>
              </a:ext>
            </a:extLst>
          </p:cNvPr>
          <p:cNvPicPr>
            <a:picLocks noChangeAspect="1"/>
          </p:cNvPicPr>
          <p:nvPr/>
        </p:nvPicPr>
        <p:blipFill>
          <a:blip r:embed="rId2"/>
          <a:stretch>
            <a:fillRect/>
          </a:stretch>
        </p:blipFill>
        <p:spPr>
          <a:xfrm>
            <a:off x="609600" y="1143000"/>
            <a:ext cx="6184900" cy="2654300"/>
          </a:xfrm>
          <a:prstGeom prst="rect">
            <a:avLst/>
          </a:prstGeom>
        </p:spPr>
      </p:pic>
      <p:pic>
        <p:nvPicPr>
          <p:cNvPr id="6" name="Picture 5">
            <a:extLst>
              <a:ext uri="{FF2B5EF4-FFF2-40B4-BE49-F238E27FC236}">
                <a16:creationId xmlns:a16="http://schemas.microsoft.com/office/drawing/2014/main" id="{661542AB-0C81-2147-822C-A18D99F6D205}"/>
              </a:ext>
            </a:extLst>
          </p:cNvPr>
          <p:cNvPicPr>
            <a:picLocks noChangeAspect="1"/>
          </p:cNvPicPr>
          <p:nvPr/>
        </p:nvPicPr>
        <p:blipFill>
          <a:blip r:embed="rId3"/>
          <a:stretch>
            <a:fillRect/>
          </a:stretch>
        </p:blipFill>
        <p:spPr>
          <a:xfrm>
            <a:off x="5728874" y="3989353"/>
            <a:ext cx="2957926" cy="2411447"/>
          </a:xfrm>
          <a:prstGeom prst="rect">
            <a:avLst/>
          </a:prstGeom>
        </p:spPr>
      </p:pic>
    </p:spTree>
    <p:extLst>
      <p:ext uri="{BB962C8B-B14F-4D97-AF65-F5344CB8AC3E}">
        <p14:creationId xmlns:p14="http://schemas.microsoft.com/office/powerpoint/2010/main" val="2488653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Name File</a:t>
            </a:r>
          </a:p>
        </p:txBody>
      </p:sp>
      <p:sp>
        <p:nvSpPr>
          <p:cNvPr id="3" name="Content Placeholder 2"/>
          <p:cNvSpPr>
            <a:spLocks noGrp="1"/>
          </p:cNvSpPr>
          <p:nvPr>
            <p:ph idx="1"/>
          </p:nvPr>
        </p:nvSpPr>
        <p:spPr/>
        <p:txBody>
          <a:bodyPr/>
          <a:lstStyle/>
          <a:p>
            <a:r>
              <a:rPr lang="en-US" dirty="0"/>
              <a:t>Required even for common case with one model</a:t>
            </a:r>
          </a:p>
          <a:p>
            <a:r>
              <a:rPr lang="en-US" dirty="0"/>
              <a:t>Named </a:t>
            </a:r>
            <a:r>
              <a:rPr lang="en-US" u="sng" dirty="0" err="1"/>
              <a:t>mfsim.nam</a:t>
            </a:r>
            <a:endParaRPr lang="en-US" u="sng" dirty="0"/>
          </a:p>
          <a:p>
            <a:r>
              <a:rPr lang="en-US" dirty="0"/>
              <a:t>One simulation per folder</a:t>
            </a:r>
          </a:p>
        </p:txBody>
      </p:sp>
      <p:pic>
        <p:nvPicPr>
          <p:cNvPr id="5" name="Picture 4"/>
          <p:cNvPicPr>
            <a:picLocks noChangeAspect="1"/>
          </p:cNvPicPr>
          <p:nvPr/>
        </p:nvPicPr>
        <p:blipFill>
          <a:blip r:embed="rId3"/>
          <a:stretch>
            <a:fillRect/>
          </a:stretch>
        </p:blipFill>
        <p:spPr>
          <a:xfrm>
            <a:off x="5422902" y="3672642"/>
            <a:ext cx="2996566" cy="2602281"/>
          </a:xfrm>
          <a:prstGeom prst="rect">
            <a:avLst/>
          </a:prstGeom>
        </p:spPr>
      </p:pic>
      <p:pic>
        <p:nvPicPr>
          <p:cNvPr id="4" name="Picture 3"/>
          <p:cNvPicPr>
            <a:picLocks noChangeAspect="1"/>
          </p:cNvPicPr>
          <p:nvPr/>
        </p:nvPicPr>
        <p:blipFill>
          <a:blip r:embed="rId4"/>
          <a:stretch>
            <a:fillRect/>
          </a:stretch>
        </p:blipFill>
        <p:spPr>
          <a:xfrm>
            <a:off x="1981200" y="3352800"/>
            <a:ext cx="2952250" cy="3362828"/>
          </a:xfrm>
          <a:prstGeom prst="rect">
            <a:avLst/>
          </a:prstGeom>
        </p:spPr>
      </p:pic>
    </p:spTree>
    <p:extLst>
      <p:ext uri="{BB962C8B-B14F-4D97-AF65-F5344CB8AC3E}">
        <p14:creationId xmlns:p14="http://schemas.microsoft.com/office/powerpoint/2010/main" val="2495785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Discretization</a:t>
            </a:r>
          </a:p>
        </p:txBody>
      </p:sp>
      <p:sp>
        <p:nvSpPr>
          <p:cNvPr id="3" name="Content Placeholder 2"/>
          <p:cNvSpPr>
            <a:spLocks noGrp="1"/>
          </p:cNvSpPr>
          <p:nvPr>
            <p:ph idx="4294967295"/>
          </p:nvPr>
        </p:nvSpPr>
        <p:spPr>
          <a:xfrm>
            <a:off x="5791200" y="1219200"/>
            <a:ext cx="2971800" cy="5181600"/>
          </a:xfrm>
        </p:spPr>
        <p:txBody>
          <a:bodyPr/>
          <a:lstStyle/>
          <a:p>
            <a:pPr marL="0" indent="0">
              <a:buNone/>
            </a:pPr>
            <a:r>
              <a:rPr lang="en-US" sz="1800" dirty="0">
                <a:latin typeface="Courier New"/>
                <a:cs typeface="Courier New"/>
              </a:rPr>
              <a:t>BEGIN OPTIONS</a:t>
            </a:r>
          </a:p>
          <a:p>
            <a:pPr marL="0" indent="0">
              <a:buNone/>
            </a:pPr>
            <a:r>
              <a:rPr lang="en-US" sz="1800" dirty="0">
                <a:latin typeface="Courier New"/>
                <a:cs typeface="Courier New"/>
              </a:rPr>
              <a:t>  TIME_UNITS DAYS</a:t>
            </a:r>
          </a:p>
          <a:p>
            <a:pPr marL="0" indent="0">
              <a:buNone/>
            </a:pPr>
            <a:r>
              <a:rPr lang="en-US" sz="1800" dirty="0">
                <a:latin typeface="Courier New"/>
                <a:cs typeface="Courier New"/>
              </a:rPr>
              <a:t>END OPTIONS</a:t>
            </a:r>
          </a:p>
          <a:p>
            <a:pPr marL="0" indent="0">
              <a:buNone/>
            </a:pPr>
            <a:endParaRPr lang="en-US" sz="1800" dirty="0">
              <a:latin typeface="Courier New"/>
              <a:cs typeface="Courier New"/>
            </a:endParaRPr>
          </a:p>
          <a:p>
            <a:pPr marL="0" indent="0">
              <a:buNone/>
            </a:pPr>
            <a:r>
              <a:rPr lang="en-US" sz="1800" dirty="0">
                <a:latin typeface="Courier New"/>
                <a:cs typeface="Courier New"/>
              </a:rPr>
              <a:t>BEGIN DIMENSIONS</a:t>
            </a:r>
          </a:p>
          <a:p>
            <a:pPr marL="0" indent="0">
              <a:buNone/>
            </a:pPr>
            <a:r>
              <a:rPr lang="en-US" sz="1800" dirty="0">
                <a:latin typeface="Courier New"/>
                <a:cs typeface="Courier New"/>
              </a:rPr>
              <a:t>  NPER 4</a:t>
            </a:r>
          </a:p>
          <a:p>
            <a:pPr marL="0" indent="0">
              <a:buNone/>
            </a:pPr>
            <a:r>
              <a:rPr lang="en-US" sz="1800" dirty="0">
                <a:latin typeface="Courier New"/>
                <a:cs typeface="Courier New"/>
              </a:rPr>
              <a:t>END DIMENSIONS</a:t>
            </a:r>
          </a:p>
          <a:p>
            <a:pPr marL="0" indent="0">
              <a:buNone/>
            </a:pPr>
            <a:endParaRPr lang="en-US" sz="1800" dirty="0">
              <a:latin typeface="Courier New"/>
              <a:cs typeface="Courier New"/>
            </a:endParaRPr>
          </a:p>
          <a:p>
            <a:pPr marL="0" indent="0">
              <a:buNone/>
            </a:pPr>
            <a:r>
              <a:rPr lang="en-US" sz="1800" dirty="0">
                <a:latin typeface="Courier New"/>
                <a:cs typeface="Courier New"/>
              </a:rPr>
              <a:t>BEGIN PERIODDATA</a:t>
            </a:r>
          </a:p>
          <a:p>
            <a:pPr marL="0" indent="0">
              <a:buNone/>
            </a:pPr>
            <a:r>
              <a:rPr lang="en-US" sz="1800" dirty="0">
                <a:latin typeface="Courier New"/>
                <a:cs typeface="Courier New"/>
              </a:rPr>
              <a:t>   1.0  1 1.0</a:t>
            </a:r>
          </a:p>
          <a:p>
            <a:pPr marL="0" indent="0">
              <a:buNone/>
            </a:pPr>
            <a:r>
              <a:rPr lang="en-US" sz="1800" dirty="0">
                <a:latin typeface="Courier New"/>
                <a:cs typeface="Courier New"/>
              </a:rPr>
              <a:t>  31.0 31 1.0</a:t>
            </a:r>
          </a:p>
          <a:p>
            <a:pPr marL="0" indent="0">
              <a:buNone/>
            </a:pPr>
            <a:r>
              <a:rPr lang="en-US" sz="1800" dirty="0">
                <a:latin typeface="Courier New"/>
                <a:cs typeface="Courier New"/>
              </a:rPr>
              <a:t>  28.0 28 1.0</a:t>
            </a:r>
          </a:p>
          <a:p>
            <a:pPr marL="0" indent="0">
              <a:buNone/>
            </a:pPr>
            <a:r>
              <a:rPr lang="en-US" sz="1800" dirty="0">
                <a:latin typeface="Courier New"/>
                <a:cs typeface="Courier New"/>
              </a:rPr>
              <a:t>  31.0 31 1.0</a:t>
            </a:r>
          </a:p>
          <a:p>
            <a:pPr marL="0" indent="0">
              <a:buNone/>
            </a:pPr>
            <a:r>
              <a:rPr lang="en-US" sz="1800" dirty="0">
                <a:latin typeface="Courier New"/>
                <a:cs typeface="Courier New"/>
              </a:rPr>
              <a:t>  30.0 30 1.0</a:t>
            </a:r>
          </a:p>
          <a:p>
            <a:pPr marL="0" indent="0">
              <a:buNone/>
            </a:pPr>
            <a:r>
              <a:rPr lang="en-US" sz="1800" dirty="0">
                <a:latin typeface="Courier New"/>
                <a:cs typeface="Courier New"/>
              </a:rPr>
              <a:t>END PERIODDATA</a:t>
            </a:r>
          </a:p>
        </p:txBody>
      </p:sp>
      <p:pic>
        <p:nvPicPr>
          <p:cNvPr id="4" name="Picture 3"/>
          <p:cNvPicPr>
            <a:picLocks noChangeAspect="1"/>
          </p:cNvPicPr>
          <p:nvPr/>
        </p:nvPicPr>
        <p:blipFill>
          <a:blip r:embed="rId3"/>
          <a:stretch>
            <a:fillRect/>
          </a:stretch>
        </p:blipFill>
        <p:spPr>
          <a:xfrm>
            <a:off x="533400" y="1447800"/>
            <a:ext cx="4219339" cy="4114380"/>
          </a:xfrm>
          <a:prstGeom prst="rect">
            <a:avLst/>
          </a:prstGeom>
        </p:spPr>
      </p:pic>
    </p:spTree>
    <p:extLst>
      <p:ext uri="{BB962C8B-B14F-4D97-AF65-F5344CB8AC3E}">
        <p14:creationId xmlns:p14="http://schemas.microsoft.com/office/powerpoint/2010/main" val="2489862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GWF Name File</a:t>
            </a:r>
          </a:p>
        </p:txBody>
      </p:sp>
      <p:pic>
        <p:nvPicPr>
          <p:cNvPr id="4" name="Picture 3"/>
          <p:cNvPicPr>
            <a:picLocks noChangeAspect="1"/>
          </p:cNvPicPr>
          <p:nvPr/>
        </p:nvPicPr>
        <p:blipFill>
          <a:blip r:embed="rId2"/>
          <a:stretch>
            <a:fillRect/>
          </a:stretch>
        </p:blipFill>
        <p:spPr>
          <a:xfrm>
            <a:off x="685800" y="1981200"/>
            <a:ext cx="3567545" cy="3036455"/>
          </a:xfrm>
          <a:prstGeom prst="rect">
            <a:avLst/>
          </a:prstGeom>
        </p:spPr>
      </p:pic>
      <p:pic>
        <p:nvPicPr>
          <p:cNvPr id="5" name="Picture 4"/>
          <p:cNvPicPr>
            <a:picLocks noChangeAspect="1"/>
          </p:cNvPicPr>
          <p:nvPr/>
        </p:nvPicPr>
        <p:blipFill>
          <a:blip r:embed="rId3"/>
          <a:stretch>
            <a:fillRect/>
          </a:stretch>
        </p:blipFill>
        <p:spPr>
          <a:xfrm>
            <a:off x="4800600" y="1295400"/>
            <a:ext cx="3781982" cy="4640735"/>
          </a:xfrm>
          <a:prstGeom prst="rect">
            <a:avLst/>
          </a:prstGeom>
        </p:spPr>
      </p:pic>
    </p:spTree>
    <p:extLst>
      <p:ext uri="{BB962C8B-B14F-4D97-AF65-F5344CB8AC3E}">
        <p14:creationId xmlns:p14="http://schemas.microsoft.com/office/powerpoint/2010/main" val="1523507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GWF Name File</a:t>
            </a:r>
          </a:p>
        </p:txBody>
      </p:sp>
      <p:sp>
        <p:nvSpPr>
          <p:cNvPr id="3" name="Content Placeholder 2"/>
          <p:cNvSpPr>
            <a:spLocks noGrp="1"/>
          </p:cNvSpPr>
          <p:nvPr>
            <p:ph idx="1"/>
          </p:nvPr>
        </p:nvSpPr>
        <p:spPr>
          <a:xfrm>
            <a:off x="2971800" y="1752600"/>
            <a:ext cx="3352800" cy="4495800"/>
          </a:xfrm>
        </p:spPr>
        <p:txBody>
          <a:bodyPr/>
          <a:lstStyle/>
          <a:p>
            <a:pPr marL="0" indent="0">
              <a:buNone/>
            </a:pPr>
            <a:r>
              <a:rPr lang="en-US" sz="1800" dirty="0">
                <a:latin typeface="Courier New"/>
                <a:cs typeface="Courier New"/>
              </a:rPr>
              <a:t>BEGIN OPTIONS</a:t>
            </a:r>
          </a:p>
          <a:p>
            <a:pPr marL="0" indent="0">
              <a:buNone/>
            </a:pPr>
            <a:r>
              <a:rPr lang="en-US" sz="1800" dirty="0">
                <a:latin typeface="Courier New"/>
                <a:cs typeface="Courier New"/>
              </a:rPr>
              <a:t>END OPTIONS</a:t>
            </a:r>
          </a:p>
          <a:p>
            <a:pPr marL="0" indent="0">
              <a:buNone/>
            </a:pPr>
            <a:endParaRPr lang="en-US" sz="1800" dirty="0">
              <a:latin typeface="Courier New"/>
              <a:cs typeface="Courier New"/>
            </a:endParaRPr>
          </a:p>
          <a:p>
            <a:pPr marL="0" indent="0">
              <a:buNone/>
            </a:pPr>
            <a:r>
              <a:rPr lang="en-US" sz="1800" dirty="0">
                <a:latin typeface="Courier New"/>
                <a:cs typeface="Courier New"/>
              </a:rPr>
              <a:t>BEGIN PACKAGES</a:t>
            </a:r>
          </a:p>
          <a:p>
            <a:pPr marL="0" indent="0">
              <a:buNone/>
            </a:pPr>
            <a:r>
              <a:rPr lang="en-US" sz="1800" dirty="0">
                <a:latin typeface="Courier New"/>
                <a:cs typeface="Courier New"/>
              </a:rPr>
              <a:t>  DIS6 ps1.dis</a:t>
            </a:r>
          </a:p>
          <a:p>
            <a:pPr marL="0" indent="0">
              <a:buNone/>
            </a:pPr>
            <a:r>
              <a:rPr lang="en-US" sz="1800" dirty="0">
                <a:latin typeface="Courier New"/>
                <a:cs typeface="Courier New"/>
              </a:rPr>
              <a:t>  IC6  ps1.ic</a:t>
            </a:r>
          </a:p>
          <a:p>
            <a:pPr marL="0" indent="0">
              <a:buNone/>
            </a:pPr>
            <a:r>
              <a:rPr lang="en-US" sz="1800" dirty="0">
                <a:latin typeface="Courier New"/>
                <a:cs typeface="Courier New"/>
              </a:rPr>
              <a:t>  NPF6 ps1.npf</a:t>
            </a:r>
          </a:p>
          <a:p>
            <a:pPr marL="0" indent="0">
              <a:buNone/>
            </a:pPr>
            <a:r>
              <a:rPr lang="en-US" sz="1800" dirty="0">
                <a:latin typeface="Courier New"/>
                <a:cs typeface="Courier New"/>
              </a:rPr>
              <a:t>  CHD6 ps1.chd</a:t>
            </a:r>
          </a:p>
          <a:p>
            <a:pPr marL="0" indent="0">
              <a:buNone/>
            </a:pPr>
            <a:r>
              <a:rPr lang="en-US" sz="1800" dirty="0">
                <a:latin typeface="Courier New"/>
                <a:cs typeface="Courier New"/>
              </a:rPr>
              <a:t>END PACKAGES</a:t>
            </a:r>
          </a:p>
        </p:txBody>
      </p:sp>
    </p:spTree>
    <p:extLst>
      <p:ext uri="{BB962C8B-B14F-4D97-AF65-F5344CB8AC3E}">
        <p14:creationId xmlns:p14="http://schemas.microsoft.com/office/powerpoint/2010/main" val="1758673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 Input File</a:t>
            </a:r>
          </a:p>
        </p:txBody>
      </p:sp>
      <p:pic>
        <p:nvPicPr>
          <p:cNvPr id="3" name="Picture 2"/>
          <p:cNvPicPr>
            <a:picLocks noChangeAspect="1"/>
          </p:cNvPicPr>
          <p:nvPr/>
        </p:nvPicPr>
        <p:blipFill>
          <a:blip r:embed="rId2"/>
          <a:stretch>
            <a:fillRect/>
          </a:stretch>
        </p:blipFill>
        <p:spPr>
          <a:xfrm>
            <a:off x="457200" y="1143000"/>
            <a:ext cx="3915075" cy="4684105"/>
          </a:xfrm>
          <a:prstGeom prst="rect">
            <a:avLst/>
          </a:prstGeom>
        </p:spPr>
      </p:pic>
    </p:spTree>
    <p:extLst>
      <p:ext uri="{BB962C8B-B14F-4D97-AF65-F5344CB8AC3E}">
        <p14:creationId xmlns:p14="http://schemas.microsoft.com/office/powerpoint/2010/main" val="2930798290"/>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10957</TotalTime>
  <Pages>4</Pages>
  <Words>871</Words>
  <Application>Microsoft Macintosh PowerPoint</Application>
  <PresentationFormat>On-screen Show (4:3)</PresentationFormat>
  <Paragraphs>199</Paragraphs>
  <Slides>43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Courier New</vt:lpstr>
      <vt:lpstr>Times New Roman</vt:lpstr>
      <vt:lpstr>Wingdings</vt:lpstr>
      <vt:lpstr>dark-blue-template</vt:lpstr>
      <vt:lpstr>MODFLOW 6 Input / Output</vt:lpstr>
      <vt:lpstr>mf6io.doc</vt:lpstr>
      <vt:lpstr>Input Format: Blocks and Keywords</vt:lpstr>
      <vt:lpstr>Blocks and Keywords</vt:lpstr>
      <vt:lpstr>Simulation Name File</vt:lpstr>
      <vt:lpstr>Temporal Discretization</vt:lpstr>
      <vt:lpstr>GWF Name File</vt:lpstr>
      <vt:lpstr>Example GWF Name File</vt:lpstr>
      <vt:lpstr>DIS Input File</vt:lpstr>
      <vt:lpstr>DIS Input File</vt:lpstr>
      <vt:lpstr>DIS Input File</vt:lpstr>
      <vt:lpstr>DIS Input File</vt:lpstr>
      <vt:lpstr>Initial Conditions</vt:lpstr>
      <vt:lpstr>Node Property Flow (NPF) Package</vt:lpstr>
      <vt:lpstr>NPF Input File</vt:lpstr>
      <vt:lpstr>NPF Input File</vt:lpstr>
      <vt:lpstr>NPF Input File</vt:lpstr>
      <vt:lpstr>NPF Input File</vt:lpstr>
      <vt:lpstr>NPF Input File</vt:lpstr>
      <vt:lpstr>NPF Input File</vt:lpstr>
      <vt:lpstr>NPF Input File</vt:lpstr>
      <vt:lpstr>NPF Input File</vt:lpstr>
      <vt:lpstr>NPF Input File</vt:lpstr>
      <vt:lpstr>NPF Input File</vt:lpstr>
      <vt:lpstr>Boundary Packages</vt:lpstr>
      <vt:lpstr>Well (WEL) Package</vt:lpstr>
      <vt:lpstr>Well (WEL) Package</vt:lpstr>
      <vt:lpstr>Well (WEL) Package</vt:lpstr>
      <vt:lpstr>Well (WEL) Package</vt:lpstr>
      <vt:lpstr>Well (WEL) Package</vt:lpstr>
      <vt:lpstr>Well (WEL) Package</vt:lpstr>
      <vt:lpstr>Well (WEL) Package</vt:lpstr>
      <vt:lpstr>River (RIV) Package</vt:lpstr>
      <vt:lpstr>Recharge (RCH) Package</vt:lpstr>
      <vt:lpstr>Recharge (RCH) Package</vt:lpstr>
      <vt:lpstr>Multiple Packages of Same Type</vt:lpstr>
      <vt:lpstr>IMS Input File</vt:lpstr>
      <vt:lpstr>Types of Output</vt:lpstr>
      <vt:lpstr>Output Control File</vt:lpstr>
      <vt:lpstr>Output Control File</vt:lpstr>
      <vt:lpstr>Output Control File</vt:lpstr>
      <vt:lpstr>IDOMAIN Capability (cont.)</vt:lpstr>
      <vt:lpstr>First MODFLOW 6 Problem</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338</cp:revision>
  <cp:lastPrinted>2014-05-20T14:47:17Z</cp:lastPrinted>
  <dcterms:created xsi:type="dcterms:W3CDTF">2009-08-04T14:01:06Z</dcterms:created>
  <dcterms:modified xsi:type="dcterms:W3CDTF">2019-03-21T19:52:18Z</dcterms:modified>
</cp:coreProperties>
</file>